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29260800" cy="21945600"/>
  <p:notesSz cx="7010400" cy="9296400"/>
  <p:defaultTextStyle>
    <a:defPPr>
      <a:defRPr lang="en-US"/>
    </a:defPPr>
    <a:lvl1pPr marL="0" algn="l" defTabSz="2926080" rtl="0" eaLnBrk="1" latinLnBrk="0" hangingPunct="1">
      <a:defRPr sz="5800" kern="1200">
        <a:solidFill>
          <a:schemeClr val="tx1"/>
        </a:solidFill>
        <a:latin typeface="+mn-lt"/>
        <a:ea typeface="+mn-ea"/>
        <a:cs typeface="+mn-cs"/>
      </a:defRPr>
    </a:lvl1pPr>
    <a:lvl2pPr marL="1463040" algn="l" defTabSz="2926080" rtl="0" eaLnBrk="1" latinLnBrk="0" hangingPunct="1">
      <a:defRPr sz="5800" kern="1200">
        <a:solidFill>
          <a:schemeClr val="tx1"/>
        </a:solidFill>
        <a:latin typeface="+mn-lt"/>
        <a:ea typeface="+mn-ea"/>
        <a:cs typeface="+mn-cs"/>
      </a:defRPr>
    </a:lvl2pPr>
    <a:lvl3pPr marL="2926080" algn="l" defTabSz="2926080" rtl="0" eaLnBrk="1" latinLnBrk="0" hangingPunct="1">
      <a:defRPr sz="5800" kern="1200">
        <a:solidFill>
          <a:schemeClr val="tx1"/>
        </a:solidFill>
        <a:latin typeface="+mn-lt"/>
        <a:ea typeface="+mn-ea"/>
        <a:cs typeface="+mn-cs"/>
      </a:defRPr>
    </a:lvl3pPr>
    <a:lvl4pPr marL="4389120" algn="l" defTabSz="2926080" rtl="0" eaLnBrk="1" latinLnBrk="0" hangingPunct="1">
      <a:defRPr sz="5800" kern="1200">
        <a:solidFill>
          <a:schemeClr val="tx1"/>
        </a:solidFill>
        <a:latin typeface="+mn-lt"/>
        <a:ea typeface="+mn-ea"/>
        <a:cs typeface="+mn-cs"/>
      </a:defRPr>
    </a:lvl4pPr>
    <a:lvl5pPr marL="5852160" algn="l" defTabSz="2926080" rtl="0" eaLnBrk="1" latinLnBrk="0" hangingPunct="1">
      <a:defRPr sz="5800" kern="1200">
        <a:solidFill>
          <a:schemeClr val="tx1"/>
        </a:solidFill>
        <a:latin typeface="+mn-lt"/>
        <a:ea typeface="+mn-ea"/>
        <a:cs typeface="+mn-cs"/>
      </a:defRPr>
    </a:lvl5pPr>
    <a:lvl6pPr marL="7315200" algn="l" defTabSz="2926080" rtl="0" eaLnBrk="1" latinLnBrk="0" hangingPunct="1">
      <a:defRPr sz="5800" kern="1200">
        <a:solidFill>
          <a:schemeClr val="tx1"/>
        </a:solidFill>
        <a:latin typeface="+mn-lt"/>
        <a:ea typeface="+mn-ea"/>
        <a:cs typeface="+mn-cs"/>
      </a:defRPr>
    </a:lvl6pPr>
    <a:lvl7pPr marL="8778240" algn="l" defTabSz="2926080" rtl="0" eaLnBrk="1" latinLnBrk="0" hangingPunct="1">
      <a:defRPr sz="5800" kern="1200">
        <a:solidFill>
          <a:schemeClr val="tx1"/>
        </a:solidFill>
        <a:latin typeface="+mn-lt"/>
        <a:ea typeface="+mn-ea"/>
        <a:cs typeface="+mn-cs"/>
      </a:defRPr>
    </a:lvl7pPr>
    <a:lvl8pPr marL="10241280" algn="l" defTabSz="2926080" rtl="0" eaLnBrk="1" latinLnBrk="0" hangingPunct="1">
      <a:defRPr sz="5800" kern="1200">
        <a:solidFill>
          <a:schemeClr val="tx1"/>
        </a:solidFill>
        <a:latin typeface="+mn-lt"/>
        <a:ea typeface="+mn-ea"/>
        <a:cs typeface="+mn-cs"/>
      </a:defRPr>
    </a:lvl8pPr>
    <a:lvl9pPr marL="11704320" algn="l" defTabSz="2926080" rtl="0" eaLnBrk="1" latinLnBrk="0" hangingPunct="1">
      <a:defRPr sz="5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p15:clr>
            <a:srgbClr val="A4A3A4"/>
          </p15:clr>
        </p15:guide>
        <p15:guide id="2" pos="921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3399"/>
    <a:srgbClr val="FFFFFF"/>
    <a:srgbClr val="0066FF"/>
    <a:srgbClr val="0066CC"/>
    <a:srgbClr val="3333FF"/>
    <a:srgbClr val="D3D7C3"/>
    <a:srgbClr val="3F8F39"/>
    <a:srgbClr val="336600"/>
    <a:srgbClr val="77BC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9743" autoAdjust="0"/>
  </p:normalViewPr>
  <p:slideViewPr>
    <p:cSldViewPr>
      <p:cViewPr>
        <p:scale>
          <a:sx n="50" d="100"/>
          <a:sy n="50" d="100"/>
        </p:scale>
        <p:origin x="-1208" y="-3276"/>
      </p:cViewPr>
      <p:guideLst>
        <p:guide orient="horz" pos="6912"/>
        <p:guide pos="92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59FF55CB-FB6E-453A-AA96-A55CDABD99E4}" type="datetimeFigureOut">
              <a:rPr lang="en-US" smtClean="0"/>
              <a:t>9/21/2020</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A656733B-FB7F-4ED3-90B7-70874285C594}" type="slidenum">
              <a:rPr lang="en-US" smtClean="0"/>
              <a:t>‹#›</a:t>
            </a:fld>
            <a:endParaRPr lang="en-US"/>
          </a:p>
        </p:txBody>
      </p:sp>
    </p:spTree>
    <p:extLst>
      <p:ext uri="{BB962C8B-B14F-4D97-AF65-F5344CB8AC3E}">
        <p14:creationId xmlns:p14="http://schemas.microsoft.com/office/powerpoint/2010/main" val="295586479"/>
      </p:ext>
    </p:extLst>
  </p:cSld>
  <p:clrMap bg1="lt1" tx1="dk1" bg2="lt2" tx2="dk2" accent1="accent1" accent2="accent2" accent3="accent3" accent4="accent4" accent5="accent5" accent6="accent6" hlink="hlink" folHlink="folHlink"/>
  <p:notesStyle>
    <a:lvl1pPr marL="0" algn="l" defTabSz="2926080" rtl="0" eaLnBrk="1" latinLnBrk="0" hangingPunct="1">
      <a:defRPr sz="3800" kern="1200">
        <a:solidFill>
          <a:schemeClr val="tx1"/>
        </a:solidFill>
        <a:latin typeface="+mn-lt"/>
        <a:ea typeface="+mn-ea"/>
        <a:cs typeface="+mn-cs"/>
      </a:defRPr>
    </a:lvl1pPr>
    <a:lvl2pPr marL="1463040" algn="l" defTabSz="2926080" rtl="0" eaLnBrk="1" latinLnBrk="0" hangingPunct="1">
      <a:defRPr sz="3800" kern="1200">
        <a:solidFill>
          <a:schemeClr val="tx1"/>
        </a:solidFill>
        <a:latin typeface="+mn-lt"/>
        <a:ea typeface="+mn-ea"/>
        <a:cs typeface="+mn-cs"/>
      </a:defRPr>
    </a:lvl2pPr>
    <a:lvl3pPr marL="2926080" algn="l" defTabSz="2926080" rtl="0" eaLnBrk="1" latinLnBrk="0" hangingPunct="1">
      <a:defRPr sz="3800" kern="1200">
        <a:solidFill>
          <a:schemeClr val="tx1"/>
        </a:solidFill>
        <a:latin typeface="+mn-lt"/>
        <a:ea typeface="+mn-ea"/>
        <a:cs typeface="+mn-cs"/>
      </a:defRPr>
    </a:lvl3pPr>
    <a:lvl4pPr marL="4389120" algn="l" defTabSz="2926080" rtl="0" eaLnBrk="1" latinLnBrk="0" hangingPunct="1">
      <a:defRPr sz="3800" kern="1200">
        <a:solidFill>
          <a:schemeClr val="tx1"/>
        </a:solidFill>
        <a:latin typeface="+mn-lt"/>
        <a:ea typeface="+mn-ea"/>
        <a:cs typeface="+mn-cs"/>
      </a:defRPr>
    </a:lvl4pPr>
    <a:lvl5pPr marL="5852160" algn="l" defTabSz="2926080" rtl="0" eaLnBrk="1" latinLnBrk="0" hangingPunct="1">
      <a:defRPr sz="3800" kern="1200">
        <a:solidFill>
          <a:schemeClr val="tx1"/>
        </a:solidFill>
        <a:latin typeface="+mn-lt"/>
        <a:ea typeface="+mn-ea"/>
        <a:cs typeface="+mn-cs"/>
      </a:defRPr>
    </a:lvl5pPr>
    <a:lvl6pPr marL="7315200" algn="l" defTabSz="2926080" rtl="0" eaLnBrk="1" latinLnBrk="0" hangingPunct="1">
      <a:defRPr sz="3800" kern="1200">
        <a:solidFill>
          <a:schemeClr val="tx1"/>
        </a:solidFill>
        <a:latin typeface="+mn-lt"/>
        <a:ea typeface="+mn-ea"/>
        <a:cs typeface="+mn-cs"/>
      </a:defRPr>
    </a:lvl6pPr>
    <a:lvl7pPr marL="8778240" algn="l" defTabSz="2926080" rtl="0" eaLnBrk="1" latinLnBrk="0" hangingPunct="1">
      <a:defRPr sz="3800" kern="1200">
        <a:solidFill>
          <a:schemeClr val="tx1"/>
        </a:solidFill>
        <a:latin typeface="+mn-lt"/>
        <a:ea typeface="+mn-ea"/>
        <a:cs typeface="+mn-cs"/>
      </a:defRPr>
    </a:lvl7pPr>
    <a:lvl8pPr marL="10241280" algn="l" defTabSz="2926080" rtl="0" eaLnBrk="1" latinLnBrk="0" hangingPunct="1">
      <a:defRPr sz="3800" kern="1200">
        <a:solidFill>
          <a:schemeClr val="tx1"/>
        </a:solidFill>
        <a:latin typeface="+mn-lt"/>
        <a:ea typeface="+mn-ea"/>
        <a:cs typeface="+mn-cs"/>
      </a:defRPr>
    </a:lvl8pPr>
    <a:lvl9pPr marL="11704320" algn="l" defTabSz="2926080" rtl="0" eaLnBrk="1" latinLnBrk="0" hangingPunct="1">
      <a:defRPr sz="3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56733B-FB7F-4ED3-90B7-70874285C594}" type="slidenum">
              <a:rPr lang="en-US" smtClean="0"/>
              <a:t>1</a:t>
            </a:fld>
            <a:endParaRPr lang="en-US"/>
          </a:p>
        </p:txBody>
      </p:sp>
    </p:spTree>
    <p:extLst>
      <p:ext uri="{BB962C8B-B14F-4D97-AF65-F5344CB8AC3E}">
        <p14:creationId xmlns:p14="http://schemas.microsoft.com/office/powerpoint/2010/main" val="106580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6817362"/>
            <a:ext cx="24871680" cy="4704080"/>
          </a:xfrm>
        </p:spPr>
        <p:txBody>
          <a:bodyPr/>
          <a:lstStyle/>
          <a:p>
            <a:r>
              <a:rPr lang="en-US"/>
              <a:t>Click to edit Master title style</a:t>
            </a:r>
          </a:p>
        </p:txBody>
      </p:sp>
      <p:sp>
        <p:nvSpPr>
          <p:cNvPr id="3" name="Subtitle 2"/>
          <p:cNvSpPr>
            <a:spLocks noGrp="1"/>
          </p:cNvSpPr>
          <p:nvPr>
            <p:ph type="subTitle" idx="1"/>
          </p:nvPr>
        </p:nvSpPr>
        <p:spPr>
          <a:xfrm>
            <a:off x="4389120" y="12435840"/>
            <a:ext cx="20482560" cy="5608320"/>
          </a:xfrm>
        </p:spPr>
        <p:txBody>
          <a:bodyPr/>
          <a:lstStyle>
            <a:lvl1pPr marL="0" indent="0" algn="ctr">
              <a:buNone/>
              <a:defRPr>
                <a:solidFill>
                  <a:schemeClr val="tx1">
                    <a:tint val="75000"/>
                  </a:schemeClr>
                </a:solidFill>
              </a:defRPr>
            </a:lvl1pPr>
            <a:lvl2pPr marL="1463040" indent="0" algn="ctr">
              <a:buNone/>
              <a:defRPr>
                <a:solidFill>
                  <a:schemeClr val="tx1">
                    <a:tint val="75000"/>
                  </a:schemeClr>
                </a:solidFill>
              </a:defRPr>
            </a:lvl2pPr>
            <a:lvl3pPr marL="2926080" indent="0" algn="ctr">
              <a:buNone/>
              <a:defRPr>
                <a:solidFill>
                  <a:schemeClr val="tx1">
                    <a:tint val="75000"/>
                  </a:schemeClr>
                </a:solidFill>
              </a:defRPr>
            </a:lvl3pPr>
            <a:lvl4pPr marL="4389120" indent="0" algn="ctr">
              <a:buNone/>
              <a:defRPr>
                <a:solidFill>
                  <a:schemeClr val="tx1">
                    <a:tint val="75000"/>
                  </a:schemeClr>
                </a:solidFill>
              </a:defRPr>
            </a:lvl4pPr>
            <a:lvl5pPr marL="5852160" indent="0" algn="ctr">
              <a:buNone/>
              <a:defRPr>
                <a:solidFill>
                  <a:schemeClr val="tx1">
                    <a:tint val="75000"/>
                  </a:schemeClr>
                </a:solidFill>
              </a:defRPr>
            </a:lvl5pPr>
            <a:lvl6pPr marL="7315200" indent="0" algn="ctr">
              <a:buNone/>
              <a:defRPr>
                <a:solidFill>
                  <a:schemeClr val="tx1">
                    <a:tint val="75000"/>
                  </a:schemeClr>
                </a:solidFill>
              </a:defRPr>
            </a:lvl6pPr>
            <a:lvl7pPr marL="8778240" indent="0" algn="ctr">
              <a:buNone/>
              <a:defRPr>
                <a:solidFill>
                  <a:schemeClr val="tx1">
                    <a:tint val="75000"/>
                  </a:schemeClr>
                </a:solidFill>
              </a:defRPr>
            </a:lvl7pPr>
            <a:lvl8pPr marL="10241280" indent="0" algn="ctr">
              <a:buNone/>
              <a:defRPr>
                <a:solidFill>
                  <a:schemeClr val="tx1">
                    <a:tint val="75000"/>
                  </a:schemeClr>
                </a:solidFill>
              </a:defRPr>
            </a:lvl8pPr>
            <a:lvl9pPr marL="1170432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6F3EED3-276E-4D2E-86F7-A05707DCD3FF}" type="datetimeFigureOut">
              <a:rPr lang="en-US" smtClean="0"/>
              <a:t>9/21/2020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DBA973-A4C2-4BA0-86D5-F1A1A8B757CA}" type="slidenum">
              <a:rPr lang="en-US" smtClean="0"/>
              <a:t>‹#›</a:t>
            </a:fld>
            <a:endParaRPr lang="en-US"/>
          </a:p>
        </p:txBody>
      </p:sp>
    </p:spTree>
    <p:extLst>
      <p:ext uri="{BB962C8B-B14F-4D97-AF65-F5344CB8AC3E}">
        <p14:creationId xmlns:p14="http://schemas.microsoft.com/office/powerpoint/2010/main" val="839894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F3EED3-276E-4D2E-86F7-A05707DCD3FF}" type="datetimeFigureOut">
              <a:rPr lang="en-US" smtClean="0"/>
              <a:t>9/21/2020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DBA973-A4C2-4BA0-86D5-F1A1A8B757CA}" type="slidenum">
              <a:rPr lang="en-US" smtClean="0"/>
              <a:t>‹#›</a:t>
            </a:fld>
            <a:endParaRPr lang="en-US"/>
          </a:p>
        </p:txBody>
      </p:sp>
    </p:spTree>
    <p:extLst>
      <p:ext uri="{BB962C8B-B14F-4D97-AF65-F5344CB8AC3E}">
        <p14:creationId xmlns:p14="http://schemas.microsoft.com/office/powerpoint/2010/main" val="1003901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214080" y="878843"/>
            <a:ext cx="6583680" cy="187248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63040" y="878843"/>
            <a:ext cx="19263360" cy="187248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F3EED3-276E-4D2E-86F7-A05707DCD3FF}" type="datetimeFigureOut">
              <a:rPr lang="en-US" smtClean="0"/>
              <a:t>9/21/2020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DBA973-A4C2-4BA0-86D5-F1A1A8B757CA}" type="slidenum">
              <a:rPr lang="en-US" smtClean="0"/>
              <a:t>‹#›</a:t>
            </a:fld>
            <a:endParaRPr lang="en-US"/>
          </a:p>
        </p:txBody>
      </p:sp>
    </p:spTree>
    <p:extLst>
      <p:ext uri="{BB962C8B-B14F-4D97-AF65-F5344CB8AC3E}">
        <p14:creationId xmlns:p14="http://schemas.microsoft.com/office/powerpoint/2010/main" val="2657769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F3EED3-276E-4D2E-86F7-A05707DCD3FF}" type="datetimeFigureOut">
              <a:rPr lang="en-US" smtClean="0"/>
              <a:t>9/21/2020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DBA973-A4C2-4BA0-86D5-F1A1A8B757CA}" type="slidenum">
              <a:rPr lang="en-US" smtClean="0"/>
              <a:t>‹#›</a:t>
            </a:fld>
            <a:endParaRPr lang="en-US"/>
          </a:p>
        </p:txBody>
      </p:sp>
    </p:spTree>
    <p:extLst>
      <p:ext uri="{BB962C8B-B14F-4D97-AF65-F5344CB8AC3E}">
        <p14:creationId xmlns:p14="http://schemas.microsoft.com/office/powerpoint/2010/main" val="42747030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11402" y="14102082"/>
            <a:ext cx="24871680" cy="4358640"/>
          </a:xfrm>
        </p:spPr>
        <p:txBody>
          <a:bodyPr anchor="t"/>
          <a:lstStyle>
            <a:lvl1pPr algn="l">
              <a:defRPr sz="12800" b="1" cap="all"/>
            </a:lvl1pPr>
          </a:lstStyle>
          <a:p>
            <a:r>
              <a:rPr lang="en-US"/>
              <a:t>Click to edit Master title style</a:t>
            </a:r>
          </a:p>
        </p:txBody>
      </p:sp>
      <p:sp>
        <p:nvSpPr>
          <p:cNvPr id="3" name="Text Placeholder 2"/>
          <p:cNvSpPr>
            <a:spLocks noGrp="1"/>
          </p:cNvSpPr>
          <p:nvPr>
            <p:ph type="body" idx="1"/>
          </p:nvPr>
        </p:nvSpPr>
        <p:spPr>
          <a:xfrm>
            <a:off x="2311402" y="9301483"/>
            <a:ext cx="24871680" cy="4800598"/>
          </a:xfrm>
        </p:spPr>
        <p:txBody>
          <a:bodyPr anchor="b"/>
          <a:lstStyle>
            <a:lvl1pPr marL="0" indent="0">
              <a:buNone/>
              <a:defRPr sz="6400">
                <a:solidFill>
                  <a:schemeClr val="tx1">
                    <a:tint val="75000"/>
                  </a:schemeClr>
                </a:solidFill>
              </a:defRPr>
            </a:lvl1pPr>
            <a:lvl2pPr marL="1463040" indent="0">
              <a:buNone/>
              <a:defRPr sz="5800">
                <a:solidFill>
                  <a:schemeClr val="tx1">
                    <a:tint val="75000"/>
                  </a:schemeClr>
                </a:solidFill>
              </a:defRPr>
            </a:lvl2pPr>
            <a:lvl3pPr marL="2926080" indent="0">
              <a:buNone/>
              <a:defRPr sz="5100">
                <a:solidFill>
                  <a:schemeClr val="tx1">
                    <a:tint val="75000"/>
                  </a:schemeClr>
                </a:solidFill>
              </a:defRPr>
            </a:lvl3pPr>
            <a:lvl4pPr marL="4389120" indent="0">
              <a:buNone/>
              <a:defRPr sz="4500">
                <a:solidFill>
                  <a:schemeClr val="tx1">
                    <a:tint val="75000"/>
                  </a:schemeClr>
                </a:solidFill>
              </a:defRPr>
            </a:lvl4pPr>
            <a:lvl5pPr marL="5852160" indent="0">
              <a:buNone/>
              <a:defRPr sz="4500">
                <a:solidFill>
                  <a:schemeClr val="tx1">
                    <a:tint val="75000"/>
                  </a:schemeClr>
                </a:solidFill>
              </a:defRPr>
            </a:lvl5pPr>
            <a:lvl6pPr marL="7315200" indent="0">
              <a:buNone/>
              <a:defRPr sz="4500">
                <a:solidFill>
                  <a:schemeClr val="tx1">
                    <a:tint val="75000"/>
                  </a:schemeClr>
                </a:solidFill>
              </a:defRPr>
            </a:lvl6pPr>
            <a:lvl7pPr marL="8778240" indent="0">
              <a:buNone/>
              <a:defRPr sz="4500">
                <a:solidFill>
                  <a:schemeClr val="tx1">
                    <a:tint val="75000"/>
                  </a:schemeClr>
                </a:solidFill>
              </a:defRPr>
            </a:lvl7pPr>
            <a:lvl8pPr marL="10241280" indent="0">
              <a:buNone/>
              <a:defRPr sz="4500">
                <a:solidFill>
                  <a:schemeClr val="tx1">
                    <a:tint val="75000"/>
                  </a:schemeClr>
                </a:solidFill>
              </a:defRPr>
            </a:lvl8pPr>
            <a:lvl9pPr marL="11704320" indent="0">
              <a:buNone/>
              <a:defRPr sz="45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F3EED3-276E-4D2E-86F7-A05707DCD3FF}" type="datetimeFigureOut">
              <a:rPr lang="en-US" smtClean="0"/>
              <a:t>9/21/2020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DBA973-A4C2-4BA0-86D5-F1A1A8B757CA}" type="slidenum">
              <a:rPr lang="en-US" smtClean="0"/>
              <a:t>‹#›</a:t>
            </a:fld>
            <a:endParaRPr lang="en-US"/>
          </a:p>
        </p:txBody>
      </p:sp>
    </p:spTree>
    <p:extLst>
      <p:ext uri="{BB962C8B-B14F-4D97-AF65-F5344CB8AC3E}">
        <p14:creationId xmlns:p14="http://schemas.microsoft.com/office/powerpoint/2010/main" val="1350113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463040" y="5120641"/>
            <a:ext cx="12923520" cy="14483082"/>
          </a:xfrm>
        </p:spPr>
        <p:txBody>
          <a:bodyPr/>
          <a:lstStyle>
            <a:lvl1pPr>
              <a:defRPr sz="9000"/>
            </a:lvl1pPr>
            <a:lvl2pPr>
              <a:defRPr sz="77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4874240" y="5120641"/>
            <a:ext cx="12923520" cy="14483082"/>
          </a:xfrm>
        </p:spPr>
        <p:txBody>
          <a:bodyPr/>
          <a:lstStyle>
            <a:lvl1pPr>
              <a:defRPr sz="9000"/>
            </a:lvl1pPr>
            <a:lvl2pPr>
              <a:defRPr sz="77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6F3EED3-276E-4D2E-86F7-A05707DCD3FF}" type="datetimeFigureOut">
              <a:rPr lang="en-US" smtClean="0"/>
              <a:t>9/21/2020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DBA973-A4C2-4BA0-86D5-F1A1A8B757CA}" type="slidenum">
              <a:rPr lang="en-US" smtClean="0"/>
              <a:t>‹#›</a:t>
            </a:fld>
            <a:endParaRPr lang="en-US"/>
          </a:p>
        </p:txBody>
      </p:sp>
    </p:spTree>
    <p:extLst>
      <p:ext uri="{BB962C8B-B14F-4D97-AF65-F5344CB8AC3E}">
        <p14:creationId xmlns:p14="http://schemas.microsoft.com/office/powerpoint/2010/main" val="1585610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63040" y="4912362"/>
            <a:ext cx="12928602" cy="2047238"/>
          </a:xfrm>
        </p:spPr>
        <p:txBody>
          <a:bodyPr anchor="b"/>
          <a:lstStyle>
            <a:lvl1pPr marL="0" indent="0">
              <a:buNone/>
              <a:defRPr sz="7700" b="1"/>
            </a:lvl1pPr>
            <a:lvl2pPr marL="1463040" indent="0">
              <a:buNone/>
              <a:defRPr sz="6400" b="1"/>
            </a:lvl2pPr>
            <a:lvl3pPr marL="2926080" indent="0">
              <a:buNone/>
              <a:defRPr sz="5800" b="1"/>
            </a:lvl3pPr>
            <a:lvl4pPr marL="4389120" indent="0">
              <a:buNone/>
              <a:defRPr sz="5100" b="1"/>
            </a:lvl4pPr>
            <a:lvl5pPr marL="5852160" indent="0">
              <a:buNone/>
              <a:defRPr sz="5100" b="1"/>
            </a:lvl5pPr>
            <a:lvl6pPr marL="7315200" indent="0">
              <a:buNone/>
              <a:defRPr sz="5100" b="1"/>
            </a:lvl6pPr>
            <a:lvl7pPr marL="8778240" indent="0">
              <a:buNone/>
              <a:defRPr sz="5100" b="1"/>
            </a:lvl7pPr>
            <a:lvl8pPr marL="10241280" indent="0">
              <a:buNone/>
              <a:defRPr sz="5100" b="1"/>
            </a:lvl8pPr>
            <a:lvl9pPr marL="11704320" indent="0">
              <a:buNone/>
              <a:defRPr sz="5100" b="1"/>
            </a:lvl9pPr>
          </a:lstStyle>
          <a:p>
            <a:pPr lvl="0"/>
            <a:r>
              <a:rPr lang="en-US"/>
              <a:t>Click to edit Master text styles</a:t>
            </a:r>
          </a:p>
        </p:txBody>
      </p:sp>
      <p:sp>
        <p:nvSpPr>
          <p:cNvPr id="4" name="Content Placeholder 3"/>
          <p:cNvSpPr>
            <a:spLocks noGrp="1"/>
          </p:cNvSpPr>
          <p:nvPr>
            <p:ph sz="half" idx="2"/>
          </p:nvPr>
        </p:nvSpPr>
        <p:spPr>
          <a:xfrm>
            <a:off x="1463040" y="6959600"/>
            <a:ext cx="12928602" cy="12644122"/>
          </a:xfrm>
        </p:spPr>
        <p:txBody>
          <a:bodyPr/>
          <a:lstStyle>
            <a:lvl1pPr>
              <a:defRPr sz="7700"/>
            </a:lvl1pPr>
            <a:lvl2pPr>
              <a:defRPr sz="6400"/>
            </a:lvl2pPr>
            <a:lvl3pPr>
              <a:defRPr sz="5800"/>
            </a:lvl3pPr>
            <a:lvl4pPr>
              <a:defRPr sz="5100"/>
            </a:lvl4pPr>
            <a:lvl5pPr>
              <a:defRPr sz="5100"/>
            </a:lvl5pPr>
            <a:lvl6pPr>
              <a:defRPr sz="5100"/>
            </a:lvl6pPr>
            <a:lvl7pPr>
              <a:defRPr sz="5100"/>
            </a:lvl7pPr>
            <a:lvl8pPr>
              <a:defRPr sz="5100"/>
            </a:lvl8pPr>
            <a:lvl9pPr>
              <a:defRPr sz="5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4864082" y="4912362"/>
            <a:ext cx="12933680" cy="2047238"/>
          </a:xfrm>
        </p:spPr>
        <p:txBody>
          <a:bodyPr anchor="b"/>
          <a:lstStyle>
            <a:lvl1pPr marL="0" indent="0">
              <a:buNone/>
              <a:defRPr sz="7700" b="1"/>
            </a:lvl1pPr>
            <a:lvl2pPr marL="1463040" indent="0">
              <a:buNone/>
              <a:defRPr sz="6400" b="1"/>
            </a:lvl2pPr>
            <a:lvl3pPr marL="2926080" indent="0">
              <a:buNone/>
              <a:defRPr sz="5800" b="1"/>
            </a:lvl3pPr>
            <a:lvl4pPr marL="4389120" indent="0">
              <a:buNone/>
              <a:defRPr sz="5100" b="1"/>
            </a:lvl4pPr>
            <a:lvl5pPr marL="5852160" indent="0">
              <a:buNone/>
              <a:defRPr sz="5100" b="1"/>
            </a:lvl5pPr>
            <a:lvl6pPr marL="7315200" indent="0">
              <a:buNone/>
              <a:defRPr sz="5100" b="1"/>
            </a:lvl6pPr>
            <a:lvl7pPr marL="8778240" indent="0">
              <a:buNone/>
              <a:defRPr sz="5100" b="1"/>
            </a:lvl7pPr>
            <a:lvl8pPr marL="10241280" indent="0">
              <a:buNone/>
              <a:defRPr sz="5100" b="1"/>
            </a:lvl8pPr>
            <a:lvl9pPr marL="11704320" indent="0">
              <a:buNone/>
              <a:defRPr sz="5100" b="1"/>
            </a:lvl9pPr>
          </a:lstStyle>
          <a:p>
            <a:pPr lvl="0"/>
            <a:r>
              <a:rPr lang="en-US"/>
              <a:t>Click to edit Master text styles</a:t>
            </a:r>
          </a:p>
        </p:txBody>
      </p:sp>
      <p:sp>
        <p:nvSpPr>
          <p:cNvPr id="6" name="Content Placeholder 5"/>
          <p:cNvSpPr>
            <a:spLocks noGrp="1"/>
          </p:cNvSpPr>
          <p:nvPr>
            <p:ph sz="quarter" idx="4"/>
          </p:nvPr>
        </p:nvSpPr>
        <p:spPr>
          <a:xfrm>
            <a:off x="14864082" y="6959600"/>
            <a:ext cx="12933680" cy="12644122"/>
          </a:xfrm>
        </p:spPr>
        <p:txBody>
          <a:bodyPr/>
          <a:lstStyle>
            <a:lvl1pPr>
              <a:defRPr sz="7700"/>
            </a:lvl1pPr>
            <a:lvl2pPr>
              <a:defRPr sz="6400"/>
            </a:lvl2pPr>
            <a:lvl3pPr>
              <a:defRPr sz="5800"/>
            </a:lvl3pPr>
            <a:lvl4pPr>
              <a:defRPr sz="5100"/>
            </a:lvl4pPr>
            <a:lvl5pPr>
              <a:defRPr sz="5100"/>
            </a:lvl5pPr>
            <a:lvl6pPr>
              <a:defRPr sz="5100"/>
            </a:lvl6pPr>
            <a:lvl7pPr>
              <a:defRPr sz="5100"/>
            </a:lvl7pPr>
            <a:lvl8pPr>
              <a:defRPr sz="5100"/>
            </a:lvl8pPr>
            <a:lvl9pPr>
              <a:defRPr sz="5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6F3EED3-276E-4D2E-86F7-A05707DCD3FF}" type="datetimeFigureOut">
              <a:rPr lang="en-US" smtClean="0"/>
              <a:t>9/21/2020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DBA973-A4C2-4BA0-86D5-F1A1A8B757CA}" type="slidenum">
              <a:rPr lang="en-US" smtClean="0"/>
              <a:t>‹#›</a:t>
            </a:fld>
            <a:endParaRPr lang="en-US"/>
          </a:p>
        </p:txBody>
      </p:sp>
    </p:spTree>
    <p:extLst>
      <p:ext uri="{BB962C8B-B14F-4D97-AF65-F5344CB8AC3E}">
        <p14:creationId xmlns:p14="http://schemas.microsoft.com/office/powerpoint/2010/main" val="9517576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6F3EED3-276E-4D2E-86F7-A05707DCD3FF}" type="datetimeFigureOut">
              <a:rPr lang="en-US" smtClean="0"/>
              <a:t>9/21/2020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DBA973-A4C2-4BA0-86D5-F1A1A8B757CA}" type="slidenum">
              <a:rPr lang="en-US" smtClean="0"/>
              <a:t>‹#›</a:t>
            </a:fld>
            <a:endParaRPr lang="en-US"/>
          </a:p>
        </p:txBody>
      </p:sp>
    </p:spTree>
    <p:extLst>
      <p:ext uri="{BB962C8B-B14F-4D97-AF65-F5344CB8AC3E}">
        <p14:creationId xmlns:p14="http://schemas.microsoft.com/office/powerpoint/2010/main" val="10633864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F3EED3-276E-4D2E-86F7-A05707DCD3FF}" type="datetimeFigureOut">
              <a:rPr lang="en-US" smtClean="0"/>
              <a:t>9/21/2020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DBA973-A4C2-4BA0-86D5-F1A1A8B757CA}" type="slidenum">
              <a:rPr lang="en-US" smtClean="0"/>
              <a:t>‹#›</a:t>
            </a:fld>
            <a:endParaRPr lang="en-US"/>
          </a:p>
        </p:txBody>
      </p:sp>
    </p:spTree>
    <p:extLst>
      <p:ext uri="{BB962C8B-B14F-4D97-AF65-F5344CB8AC3E}">
        <p14:creationId xmlns:p14="http://schemas.microsoft.com/office/powerpoint/2010/main" val="32243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63041" y="873760"/>
            <a:ext cx="9626602" cy="3718560"/>
          </a:xfrm>
        </p:spPr>
        <p:txBody>
          <a:bodyPr anchor="b"/>
          <a:lstStyle>
            <a:lvl1pPr algn="l">
              <a:defRPr sz="6400" b="1"/>
            </a:lvl1pPr>
          </a:lstStyle>
          <a:p>
            <a:r>
              <a:rPr lang="en-US"/>
              <a:t>Click to edit Master title style</a:t>
            </a:r>
          </a:p>
        </p:txBody>
      </p:sp>
      <p:sp>
        <p:nvSpPr>
          <p:cNvPr id="3" name="Content Placeholder 2"/>
          <p:cNvSpPr>
            <a:spLocks noGrp="1"/>
          </p:cNvSpPr>
          <p:nvPr>
            <p:ph idx="1"/>
          </p:nvPr>
        </p:nvSpPr>
        <p:spPr>
          <a:xfrm>
            <a:off x="11440160" y="873761"/>
            <a:ext cx="16357600" cy="18729962"/>
          </a:xfrm>
        </p:spPr>
        <p:txBody>
          <a:bodyPr/>
          <a:lstStyle>
            <a:lvl1pPr>
              <a:defRPr sz="10200"/>
            </a:lvl1pPr>
            <a:lvl2pPr>
              <a:defRPr sz="9000"/>
            </a:lvl2pPr>
            <a:lvl3pPr>
              <a:defRPr sz="770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63041" y="4592321"/>
            <a:ext cx="9626602" cy="15011402"/>
          </a:xfrm>
        </p:spPr>
        <p:txBody>
          <a:bodyPr/>
          <a:lstStyle>
            <a:lvl1pPr marL="0" indent="0">
              <a:buNone/>
              <a:defRPr sz="4500"/>
            </a:lvl1pPr>
            <a:lvl2pPr marL="1463040" indent="0">
              <a:buNone/>
              <a:defRPr sz="3800"/>
            </a:lvl2pPr>
            <a:lvl3pPr marL="2926080" indent="0">
              <a:buNone/>
              <a:defRPr sz="3200"/>
            </a:lvl3pPr>
            <a:lvl4pPr marL="4389120" indent="0">
              <a:buNone/>
              <a:defRPr sz="2900"/>
            </a:lvl4pPr>
            <a:lvl5pPr marL="5852160" indent="0">
              <a:buNone/>
              <a:defRPr sz="2900"/>
            </a:lvl5pPr>
            <a:lvl6pPr marL="7315200" indent="0">
              <a:buNone/>
              <a:defRPr sz="2900"/>
            </a:lvl6pPr>
            <a:lvl7pPr marL="8778240" indent="0">
              <a:buNone/>
              <a:defRPr sz="2900"/>
            </a:lvl7pPr>
            <a:lvl8pPr marL="10241280" indent="0">
              <a:buNone/>
              <a:defRPr sz="2900"/>
            </a:lvl8pPr>
            <a:lvl9pPr marL="11704320" indent="0">
              <a:buNone/>
              <a:defRPr sz="2900"/>
            </a:lvl9pPr>
          </a:lstStyle>
          <a:p>
            <a:pPr lvl="0"/>
            <a:r>
              <a:rPr lang="en-US"/>
              <a:t>Click to edit Master text styles</a:t>
            </a:r>
          </a:p>
        </p:txBody>
      </p:sp>
      <p:sp>
        <p:nvSpPr>
          <p:cNvPr id="5" name="Date Placeholder 4"/>
          <p:cNvSpPr>
            <a:spLocks noGrp="1"/>
          </p:cNvSpPr>
          <p:nvPr>
            <p:ph type="dt" sz="half" idx="10"/>
          </p:nvPr>
        </p:nvSpPr>
        <p:spPr/>
        <p:txBody>
          <a:bodyPr/>
          <a:lstStyle/>
          <a:p>
            <a:fld id="{36F3EED3-276E-4D2E-86F7-A05707DCD3FF}" type="datetimeFigureOut">
              <a:rPr lang="en-US" smtClean="0"/>
              <a:t>9/21/2020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DBA973-A4C2-4BA0-86D5-F1A1A8B757CA}" type="slidenum">
              <a:rPr lang="en-US" smtClean="0"/>
              <a:t>‹#›</a:t>
            </a:fld>
            <a:endParaRPr lang="en-US"/>
          </a:p>
        </p:txBody>
      </p:sp>
    </p:spTree>
    <p:extLst>
      <p:ext uri="{BB962C8B-B14F-4D97-AF65-F5344CB8AC3E}">
        <p14:creationId xmlns:p14="http://schemas.microsoft.com/office/powerpoint/2010/main" val="3958082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35322" y="15361920"/>
            <a:ext cx="17556480" cy="1813562"/>
          </a:xfrm>
        </p:spPr>
        <p:txBody>
          <a:bodyPr anchor="b"/>
          <a:lstStyle>
            <a:lvl1pPr algn="l">
              <a:defRPr sz="6400" b="1"/>
            </a:lvl1pPr>
          </a:lstStyle>
          <a:p>
            <a:r>
              <a:rPr lang="en-US"/>
              <a:t>Click to edit Master title style</a:t>
            </a:r>
          </a:p>
        </p:txBody>
      </p:sp>
      <p:sp>
        <p:nvSpPr>
          <p:cNvPr id="3" name="Picture Placeholder 2"/>
          <p:cNvSpPr>
            <a:spLocks noGrp="1"/>
          </p:cNvSpPr>
          <p:nvPr>
            <p:ph type="pic" idx="1"/>
          </p:nvPr>
        </p:nvSpPr>
        <p:spPr>
          <a:xfrm>
            <a:off x="5735322" y="1960880"/>
            <a:ext cx="17556480" cy="13167360"/>
          </a:xfrm>
        </p:spPr>
        <p:txBody>
          <a:bodyPr/>
          <a:lstStyle>
            <a:lvl1pPr marL="0" indent="0">
              <a:buNone/>
              <a:defRPr sz="10200"/>
            </a:lvl1pPr>
            <a:lvl2pPr marL="1463040" indent="0">
              <a:buNone/>
              <a:defRPr sz="9000"/>
            </a:lvl2pPr>
            <a:lvl3pPr marL="2926080" indent="0">
              <a:buNone/>
              <a:defRPr sz="770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endParaRPr lang="en-US"/>
          </a:p>
        </p:txBody>
      </p:sp>
      <p:sp>
        <p:nvSpPr>
          <p:cNvPr id="4" name="Text Placeholder 3"/>
          <p:cNvSpPr>
            <a:spLocks noGrp="1"/>
          </p:cNvSpPr>
          <p:nvPr>
            <p:ph type="body" sz="half" idx="2"/>
          </p:nvPr>
        </p:nvSpPr>
        <p:spPr>
          <a:xfrm>
            <a:off x="5735322" y="17175482"/>
            <a:ext cx="17556480" cy="2575558"/>
          </a:xfrm>
        </p:spPr>
        <p:txBody>
          <a:bodyPr/>
          <a:lstStyle>
            <a:lvl1pPr marL="0" indent="0">
              <a:buNone/>
              <a:defRPr sz="4500"/>
            </a:lvl1pPr>
            <a:lvl2pPr marL="1463040" indent="0">
              <a:buNone/>
              <a:defRPr sz="3800"/>
            </a:lvl2pPr>
            <a:lvl3pPr marL="2926080" indent="0">
              <a:buNone/>
              <a:defRPr sz="3200"/>
            </a:lvl3pPr>
            <a:lvl4pPr marL="4389120" indent="0">
              <a:buNone/>
              <a:defRPr sz="2900"/>
            </a:lvl4pPr>
            <a:lvl5pPr marL="5852160" indent="0">
              <a:buNone/>
              <a:defRPr sz="2900"/>
            </a:lvl5pPr>
            <a:lvl6pPr marL="7315200" indent="0">
              <a:buNone/>
              <a:defRPr sz="2900"/>
            </a:lvl6pPr>
            <a:lvl7pPr marL="8778240" indent="0">
              <a:buNone/>
              <a:defRPr sz="2900"/>
            </a:lvl7pPr>
            <a:lvl8pPr marL="10241280" indent="0">
              <a:buNone/>
              <a:defRPr sz="2900"/>
            </a:lvl8pPr>
            <a:lvl9pPr marL="11704320" indent="0">
              <a:buNone/>
              <a:defRPr sz="2900"/>
            </a:lvl9pPr>
          </a:lstStyle>
          <a:p>
            <a:pPr lvl="0"/>
            <a:r>
              <a:rPr lang="en-US"/>
              <a:t>Click to edit Master text styles</a:t>
            </a:r>
          </a:p>
        </p:txBody>
      </p:sp>
      <p:sp>
        <p:nvSpPr>
          <p:cNvPr id="5" name="Date Placeholder 4"/>
          <p:cNvSpPr>
            <a:spLocks noGrp="1"/>
          </p:cNvSpPr>
          <p:nvPr>
            <p:ph type="dt" sz="half" idx="10"/>
          </p:nvPr>
        </p:nvSpPr>
        <p:spPr/>
        <p:txBody>
          <a:bodyPr/>
          <a:lstStyle/>
          <a:p>
            <a:fld id="{36F3EED3-276E-4D2E-86F7-A05707DCD3FF}" type="datetimeFigureOut">
              <a:rPr lang="en-US" smtClean="0"/>
              <a:t>9/21/2020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DBA973-A4C2-4BA0-86D5-F1A1A8B757CA}" type="slidenum">
              <a:rPr lang="en-US" smtClean="0"/>
              <a:t>‹#›</a:t>
            </a:fld>
            <a:endParaRPr lang="en-US"/>
          </a:p>
        </p:txBody>
      </p:sp>
    </p:spTree>
    <p:extLst>
      <p:ext uri="{BB962C8B-B14F-4D97-AF65-F5344CB8AC3E}">
        <p14:creationId xmlns:p14="http://schemas.microsoft.com/office/powerpoint/2010/main" val="1792876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82900">
              <a:srgbClr val="8C9372"/>
            </a:gs>
            <a:gs pos="0">
              <a:srgbClr val="3F8F39"/>
            </a:gs>
            <a:gs pos="100000">
              <a:schemeClr val="bg2">
                <a:shade val="30000"/>
                <a:satMod val="20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63040" y="878842"/>
            <a:ext cx="26334720" cy="3657600"/>
          </a:xfrm>
          <a:prstGeom prst="rect">
            <a:avLst/>
          </a:prstGeom>
        </p:spPr>
        <p:txBody>
          <a:bodyPr vert="horz" lIns="292608" tIns="146304" rIns="292608" bIns="146304" rtlCol="0" anchor="ctr">
            <a:normAutofit/>
          </a:bodyPr>
          <a:lstStyle/>
          <a:p>
            <a:r>
              <a:rPr lang="en-US"/>
              <a:t>Click to edit Master title style</a:t>
            </a:r>
          </a:p>
        </p:txBody>
      </p:sp>
      <p:sp>
        <p:nvSpPr>
          <p:cNvPr id="3" name="Text Placeholder 2"/>
          <p:cNvSpPr>
            <a:spLocks noGrp="1"/>
          </p:cNvSpPr>
          <p:nvPr>
            <p:ph type="body" idx="1"/>
          </p:nvPr>
        </p:nvSpPr>
        <p:spPr>
          <a:xfrm>
            <a:off x="1463040" y="5120641"/>
            <a:ext cx="26334720" cy="14483082"/>
          </a:xfrm>
          <a:prstGeom prst="rect">
            <a:avLst/>
          </a:prstGeom>
        </p:spPr>
        <p:txBody>
          <a:bodyPr vert="horz" lIns="292608" tIns="146304" rIns="292608" bIns="146304"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463040" y="20340322"/>
            <a:ext cx="6827520" cy="1168400"/>
          </a:xfrm>
          <a:prstGeom prst="rect">
            <a:avLst/>
          </a:prstGeom>
        </p:spPr>
        <p:txBody>
          <a:bodyPr vert="horz" lIns="292608" tIns="146304" rIns="292608" bIns="146304" rtlCol="0" anchor="ctr"/>
          <a:lstStyle>
            <a:lvl1pPr algn="l">
              <a:defRPr sz="3800">
                <a:solidFill>
                  <a:schemeClr val="tx1">
                    <a:tint val="75000"/>
                  </a:schemeClr>
                </a:solidFill>
              </a:defRPr>
            </a:lvl1pPr>
          </a:lstStyle>
          <a:p>
            <a:fld id="{36F3EED3-276E-4D2E-86F7-A05707DCD3FF}" type="datetimeFigureOut">
              <a:rPr lang="en-US" smtClean="0"/>
              <a:t>9/21/2020</a:t>
            </a:fld>
            <a:endParaRPr lang="en-US"/>
          </a:p>
        </p:txBody>
      </p:sp>
      <p:sp>
        <p:nvSpPr>
          <p:cNvPr id="5" name="Footer Placeholder 4"/>
          <p:cNvSpPr>
            <a:spLocks noGrp="1"/>
          </p:cNvSpPr>
          <p:nvPr>
            <p:ph type="ftr" sz="quarter" idx="3"/>
          </p:nvPr>
        </p:nvSpPr>
        <p:spPr>
          <a:xfrm>
            <a:off x="9997440" y="20340322"/>
            <a:ext cx="9265920" cy="1168400"/>
          </a:xfrm>
          <a:prstGeom prst="rect">
            <a:avLst/>
          </a:prstGeom>
        </p:spPr>
        <p:txBody>
          <a:bodyPr vert="horz" lIns="292608" tIns="146304" rIns="292608" bIns="146304" rtlCol="0" anchor="ctr"/>
          <a:lstStyle>
            <a:lvl1pPr algn="ctr">
              <a:defRPr sz="3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970240" y="20340322"/>
            <a:ext cx="6827520" cy="1168400"/>
          </a:xfrm>
          <a:prstGeom prst="rect">
            <a:avLst/>
          </a:prstGeom>
        </p:spPr>
        <p:txBody>
          <a:bodyPr vert="horz" lIns="292608" tIns="146304" rIns="292608" bIns="146304" rtlCol="0" anchor="ctr"/>
          <a:lstStyle>
            <a:lvl1pPr algn="r">
              <a:defRPr sz="3800">
                <a:solidFill>
                  <a:schemeClr val="tx1">
                    <a:tint val="75000"/>
                  </a:schemeClr>
                </a:solidFill>
              </a:defRPr>
            </a:lvl1pPr>
          </a:lstStyle>
          <a:p>
            <a:fld id="{D1DBA973-A4C2-4BA0-86D5-F1A1A8B757CA}" type="slidenum">
              <a:rPr lang="en-US" smtClean="0"/>
              <a:t>‹#›</a:t>
            </a:fld>
            <a:endParaRPr lang="en-US"/>
          </a:p>
        </p:txBody>
      </p:sp>
    </p:spTree>
    <p:extLst>
      <p:ext uri="{BB962C8B-B14F-4D97-AF65-F5344CB8AC3E}">
        <p14:creationId xmlns:p14="http://schemas.microsoft.com/office/powerpoint/2010/main" val="20898932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926080" rtl="0" eaLnBrk="1" latinLnBrk="0" hangingPunct="1">
        <a:spcBef>
          <a:spcPct val="0"/>
        </a:spcBef>
        <a:buNone/>
        <a:defRPr sz="14100" kern="1200">
          <a:solidFill>
            <a:schemeClr val="tx1"/>
          </a:solidFill>
          <a:latin typeface="+mj-lt"/>
          <a:ea typeface="+mj-ea"/>
          <a:cs typeface="+mj-cs"/>
        </a:defRPr>
      </a:lvl1pPr>
    </p:titleStyle>
    <p:bodyStyle>
      <a:lvl1pPr marL="1097280" indent="-1097280" algn="l" defTabSz="2926080" rtl="0" eaLnBrk="1" latinLnBrk="0" hangingPunct="1">
        <a:spcBef>
          <a:spcPct val="20000"/>
        </a:spcBef>
        <a:buFont typeface="Arial" panose="020B0604020202020204" pitchFamily="34" charset="0"/>
        <a:buChar char="•"/>
        <a:defRPr sz="10200" kern="1200">
          <a:solidFill>
            <a:schemeClr val="tx1"/>
          </a:solidFill>
          <a:latin typeface="+mn-lt"/>
          <a:ea typeface="+mn-ea"/>
          <a:cs typeface="+mn-cs"/>
        </a:defRPr>
      </a:lvl1pPr>
      <a:lvl2pPr marL="2377440" indent="-914400" algn="l" defTabSz="2926080" rtl="0" eaLnBrk="1" latinLnBrk="0" hangingPunct="1">
        <a:spcBef>
          <a:spcPct val="20000"/>
        </a:spcBef>
        <a:buFont typeface="Arial" panose="020B0604020202020204" pitchFamily="34" charset="0"/>
        <a:buChar char="–"/>
        <a:defRPr sz="9000" kern="1200">
          <a:solidFill>
            <a:schemeClr val="tx1"/>
          </a:solidFill>
          <a:latin typeface="+mn-lt"/>
          <a:ea typeface="+mn-ea"/>
          <a:cs typeface="+mn-cs"/>
        </a:defRPr>
      </a:lvl2pPr>
      <a:lvl3pPr marL="3657600" indent="-731520" algn="l" defTabSz="2926080" rtl="0" eaLnBrk="1" latinLnBrk="0" hangingPunct="1">
        <a:spcBef>
          <a:spcPct val="20000"/>
        </a:spcBef>
        <a:buFont typeface="Arial" panose="020B0604020202020204" pitchFamily="34" charset="0"/>
        <a:buChar char="•"/>
        <a:defRPr sz="7700" kern="1200">
          <a:solidFill>
            <a:schemeClr val="tx1"/>
          </a:solidFill>
          <a:latin typeface="+mn-lt"/>
          <a:ea typeface="+mn-ea"/>
          <a:cs typeface="+mn-cs"/>
        </a:defRPr>
      </a:lvl3pPr>
      <a:lvl4pPr marL="512064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4pPr>
      <a:lvl5pPr marL="658368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5pPr>
      <a:lvl6pPr marL="804672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6pPr>
      <a:lvl7pPr marL="950976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7pPr>
      <a:lvl8pPr marL="1097280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8pPr>
      <a:lvl9pPr marL="12435840" indent="-731520" algn="l" defTabSz="2926080"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9pPr>
    </p:bodyStyle>
    <p:otherStyle>
      <a:defPPr>
        <a:defRPr lang="en-US"/>
      </a:defPPr>
      <a:lvl1pPr marL="0" algn="l" defTabSz="2926080" rtl="0" eaLnBrk="1" latinLnBrk="0" hangingPunct="1">
        <a:defRPr sz="5800" kern="1200">
          <a:solidFill>
            <a:schemeClr val="tx1"/>
          </a:solidFill>
          <a:latin typeface="+mn-lt"/>
          <a:ea typeface="+mn-ea"/>
          <a:cs typeface="+mn-cs"/>
        </a:defRPr>
      </a:lvl1pPr>
      <a:lvl2pPr marL="1463040" algn="l" defTabSz="2926080" rtl="0" eaLnBrk="1" latinLnBrk="0" hangingPunct="1">
        <a:defRPr sz="5800" kern="1200">
          <a:solidFill>
            <a:schemeClr val="tx1"/>
          </a:solidFill>
          <a:latin typeface="+mn-lt"/>
          <a:ea typeface="+mn-ea"/>
          <a:cs typeface="+mn-cs"/>
        </a:defRPr>
      </a:lvl2pPr>
      <a:lvl3pPr marL="2926080" algn="l" defTabSz="2926080" rtl="0" eaLnBrk="1" latinLnBrk="0" hangingPunct="1">
        <a:defRPr sz="5800" kern="1200">
          <a:solidFill>
            <a:schemeClr val="tx1"/>
          </a:solidFill>
          <a:latin typeface="+mn-lt"/>
          <a:ea typeface="+mn-ea"/>
          <a:cs typeface="+mn-cs"/>
        </a:defRPr>
      </a:lvl3pPr>
      <a:lvl4pPr marL="4389120" algn="l" defTabSz="2926080" rtl="0" eaLnBrk="1" latinLnBrk="0" hangingPunct="1">
        <a:defRPr sz="5800" kern="1200">
          <a:solidFill>
            <a:schemeClr val="tx1"/>
          </a:solidFill>
          <a:latin typeface="+mn-lt"/>
          <a:ea typeface="+mn-ea"/>
          <a:cs typeface="+mn-cs"/>
        </a:defRPr>
      </a:lvl4pPr>
      <a:lvl5pPr marL="5852160" algn="l" defTabSz="2926080" rtl="0" eaLnBrk="1" latinLnBrk="0" hangingPunct="1">
        <a:defRPr sz="5800" kern="1200">
          <a:solidFill>
            <a:schemeClr val="tx1"/>
          </a:solidFill>
          <a:latin typeface="+mn-lt"/>
          <a:ea typeface="+mn-ea"/>
          <a:cs typeface="+mn-cs"/>
        </a:defRPr>
      </a:lvl5pPr>
      <a:lvl6pPr marL="7315200" algn="l" defTabSz="2926080" rtl="0" eaLnBrk="1" latinLnBrk="0" hangingPunct="1">
        <a:defRPr sz="5800" kern="1200">
          <a:solidFill>
            <a:schemeClr val="tx1"/>
          </a:solidFill>
          <a:latin typeface="+mn-lt"/>
          <a:ea typeface="+mn-ea"/>
          <a:cs typeface="+mn-cs"/>
        </a:defRPr>
      </a:lvl6pPr>
      <a:lvl7pPr marL="8778240" algn="l" defTabSz="2926080" rtl="0" eaLnBrk="1" latinLnBrk="0" hangingPunct="1">
        <a:defRPr sz="5800" kern="1200">
          <a:solidFill>
            <a:schemeClr val="tx1"/>
          </a:solidFill>
          <a:latin typeface="+mn-lt"/>
          <a:ea typeface="+mn-ea"/>
          <a:cs typeface="+mn-cs"/>
        </a:defRPr>
      </a:lvl7pPr>
      <a:lvl8pPr marL="10241280" algn="l" defTabSz="2926080" rtl="0" eaLnBrk="1" latinLnBrk="0" hangingPunct="1">
        <a:defRPr sz="5800" kern="1200">
          <a:solidFill>
            <a:schemeClr val="tx1"/>
          </a:solidFill>
          <a:latin typeface="+mn-lt"/>
          <a:ea typeface="+mn-ea"/>
          <a:cs typeface="+mn-cs"/>
        </a:defRPr>
      </a:lvl8pPr>
      <a:lvl9pPr marL="11704320" algn="l" defTabSz="2926080" rtl="0" eaLnBrk="1" latinLnBrk="0" hangingPunct="1">
        <a:defRPr sz="5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Jessie\Downloads\Untitled-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5" y="2741"/>
            <a:ext cx="29257145" cy="21942859"/>
          </a:xfrm>
          <a:prstGeom prst="rect">
            <a:avLst/>
          </a:prstGeom>
          <a:noFill/>
          <a:extLst>
            <a:ext uri="{909E8E84-426E-40dd-AFC4-6F175D3DCCD1}">
              <a14:hiddenFill xmlns:a14="http://schemas.microsoft.com/office/drawing/2010/main" xmlns="">
                <a:solidFill>
                  <a:srgbClr val="FFFFFF"/>
                </a:solidFill>
              </a14:hiddenFill>
            </a:ext>
          </a:extLst>
        </p:spPr>
      </p:pic>
      <p:sp>
        <p:nvSpPr>
          <p:cNvPr id="14" name="Rounded Rectangle 13"/>
          <p:cNvSpPr/>
          <p:nvPr/>
        </p:nvSpPr>
        <p:spPr>
          <a:xfrm>
            <a:off x="152400" y="304799"/>
            <a:ext cx="28727400" cy="2880252"/>
          </a:xfrm>
          <a:prstGeom prst="roundRect">
            <a:avLst/>
          </a:prstGeom>
          <a:solidFill>
            <a:srgbClr val="FFFFFF">
              <a:alpha val="89804"/>
            </a:srgb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9050" y="447803"/>
            <a:ext cx="27995880" cy="2597746"/>
          </a:xfrm>
          <a:noFill/>
          <a:ln w="57150">
            <a:noFill/>
          </a:ln>
          <a:effectLst>
            <a:outerShdw blurRad="50800" dist="38100" dir="5400000" algn="t" rotWithShape="0">
              <a:prstClr val="black">
                <a:alpha val="40000"/>
              </a:prstClr>
            </a:outerShdw>
            <a:softEdge rad="31750"/>
          </a:effectLst>
        </p:spPr>
        <p:style>
          <a:lnRef idx="2">
            <a:schemeClr val="dk1"/>
          </a:lnRef>
          <a:fillRef idx="1">
            <a:schemeClr val="lt1"/>
          </a:fillRef>
          <a:effectRef idx="0">
            <a:schemeClr val="dk1"/>
          </a:effectRef>
          <a:fontRef idx="minor">
            <a:schemeClr val="dk1"/>
          </a:fontRef>
        </p:style>
        <p:txBody>
          <a:bodyPr>
            <a:normAutofit fontScale="90000"/>
          </a:bodyPr>
          <a:lstStyle/>
          <a:p>
            <a:r>
              <a:rPr lang="en-US" sz="4200" dirty="0">
                <a:solidFill>
                  <a:srgbClr val="FF0000"/>
                </a:solidFill>
                <a:latin typeface="Times New Roman" panose="02020603050405020304" pitchFamily="18" charset="0"/>
                <a:cs typeface="Times New Roman" panose="02020603050405020304" pitchFamily="18" charset="0"/>
              </a:rPr>
              <a:t>Kinematic Modeling Study of the Vertical Organization of Falling Snow/Ice Particles within a 3-Dimensional Wind Field</a:t>
            </a:r>
            <a:br>
              <a:rPr lang="en-US" sz="4500" dirty="0">
                <a:solidFill>
                  <a:srgbClr val="FF0000"/>
                </a:solidFill>
                <a:latin typeface="Times New Roman" panose="02020603050405020304" pitchFamily="18" charset="0"/>
                <a:cs typeface="Times New Roman" panose="02020603050405020304" pitchFamily="18" charset="0"/>
              </a:rPr>
            </a:br>
            <a:r>
              <a:rPr lang="en-US" sz="4600" dirty="0">
                <a:solidFill>
                  <a:srgbClr val="FF0000"/>
                </a:solidFill>
                <a:latin typeface="Times New Roman" panose="02020603050405020304" pitchFamily="18" charset="0"/>
                <a:cs typeface="Times New Roman" panose="02020603050405020304" pitchFamily="18" charset="0"/>
              </a:rPr>
              <a:t> </a:t>
            </a:r>
            <a:r>
              <a:rPr lang="en-US" sz="3600" dirty="0">
                <a:solidFill>
                  <a:srgbClr val="FF0000"/>
                </a:solidFill>
                <a:latin typeface="Times New Roman" panose="02020603050405020304" pitchFamily="18" charset="0"/>
                <a:cs typeface="Times New Roman" panose="02020603050405020304" pitchFamily="18" charset="0"/>
              </a:rPr>
              <a:t>Andrew Janiszeski, Robert M. Rauber, Brian F. Jewett</a:t>
            </a:r>
            <a:br>
              <a:rPr lang="en-US" sz="4500" dirty="0">
                <a:solidFill>
                  <a:srgbClr val="FF0000"/>
                </a:solidFill>
                <a:latin typeface="Times New Roman" panose="02020603050405020304" pitchFamily="18" charset="0"/>
                <a:cs typeface="Times New Roman" panose="02020603050405020304" pitchFamily="18" charset="0"/>
              </a:rPr>
            </a:br>
            <a:r>
              <a:rPr lang="en-US" sz="2900" dirty="0">
                <a:solidFill>
                  <a:srgbClr val="FF0000"/>
                </a:solidFill>
                <a:latin typeface="Times New Roman" panose="02020603050405020304" pitchFamily="18" charset="0"/>
                <a:cs typeface="Times New Roman" panose="02020603050405020304" pitchFamily="18" charset="0"/>
              </a:rPr>
              <a:t>Department of Atmospheric Sciences, University of Illinois Urbana-Champaign</a:t>
            </a:r>
            <a:br>
              <a:rPr lang="en-US" sz="2900" dirty="0">
                <a:solidFill>
                  <a:srgbClr val="FF0000"/>
                </a:solidFill>
                <a:latin typeface="Times New Roman" panose="02020603050405020304" pitchFamily="18" charset="0"/>
                <a:cs typeface="Times New Roman" panose="02020603050405020304" pitchFamily="18" charset="0"/>
              </a:rPr>
            </a:br>
            <a:r>
              <a:rPr lang="en-US" sz="3600" dirty="0">
                <a:solidFill>
                  <a:srgbClr val="FF0000"/>
                </a:solidFill>
                <a:latin typeface="Times New Roman" panose="02020603050405020304" pitchFamily="18" charset="0"/>
                <a:cs typeface="Times New Roman" panose="02020603050405020304" pitchFamily="18" charset="0"/>
              </a:rPr>
              <a:t>Greg M. </a:t>
            </a:r>
            <a:r>
              <a:rPr lang="en-US" sz="3600" dirty="0" err="1">
                <a:solidFill>
                  <a:srgbClr val="FF0000"/>
                </a:solidFill>
                <a:latin typeface="Times New Roman" panose="02020603050405020304" pitchFamily="18" charset="0"/>
                <a:cs typeface="Times New Roman" panose="02020603050405020304" pitchFamily="18" charset="0"/>
              </a:rPr>
              <a:t>McFarquhar</a:t>
            </a:r>
            <a:br>
              <a:rPr lang="en-US" sz="2900" dirty="0">
                <a:solidFill>
                  <a:srgbClr val="FF0000"/>
                </a:solidFill>
                <a:latin typeface="Times New Roman" panose="02020603050405020304" pitchFamily="18" charset="0"/>
                <a:cs typeface="Times New Roman" panose="02020603050405020304" pitchFamily="18" charset="0"/>
              </a:rPr>
            </a:br>
            <a:r>
              <a:rPr lang="en-US" sz="2900" dirty="0">
                <a:solidFill>
                  <a:srgbClr val="FF0000"/>
                </a:solidFill>
                <a:latin typeface="Times New Roman" panose="02020603050405020304" pitchFamily="18" charset="0"/>
                <a:cs typeface="Times New Roman" panose="02020603050405020304" pitchFamily="18" charset="0"/>
              </a:rPr>
              <a:t>CIMMS and School of Meteorology</a:t>
            </a:r>
            <a:br>
              <a:rPr lang="en-US" sz="2900" dirty="0">
                <a:solidFill>
                  <a:srgbClr val="FF0000"/>
                </a:solidFill>
                <a:latin typeface="Times New Roman" panose="02020603050405020304" pitchFamily="18" charset="0"/>
                <a:cs typeface="Times New Roman" panose="02020603050405020304" pitchFamily="18" charset="0"/>
              </a:rPr>
            </a:br>
            <a:r>
              <a:rPr lang="en-US" sz="2900" dirty="0">
                <a:solidFill>
                  <a:srgbClr val="FF0000"/>
                </a:solidFill>
                <a:latin typeface="Times New Roman" panose="02020603050405020304" pitchFamily="18" charset="0"/>
                <a:cs typeface="Times New Roman" panose="02020603050405020304" pitchFamily="18" charset="0"/>
              </a:rPr>
              <a:t>University of Oklahoma</a:t>
            </a:r>
          </a:p>
        </p:txBody>
      </p:sp>
      <p:grpSp>
        <p:nvGrpSpPr>
          <p:cNvPr id="16" name="Group 15"/>
          <p:cNvGrpSpPr/>
          <p:nvPr/>
        </p:nvGrpSpPr>
        <p:grpSpPr>
          <a:xfrm>
            <a:off x="152400" y="2710444"/>
            <a:ext cx="6400800" cy="4216538"/>
            <a:chOff x="609600" y="3537273"/>
            <a:chExt cx="8839200" cy="1618687"/>
          </a:xfrm>
          <a:solidFill>
            <a:schemeClr val="accent6">
              <a:lumMod val="60000"/>
              <a:lumOff val="40000"/>
            </a:schemeClr>
          </a:solidFill>
        </p:grpSpPr>
        <p:sp>
          <p:nvSpPr>
            <p:cNvPr id="15" name="Rounded Rectangle 14"/>
            <p:cNvSpPr/>
            <p:nvPr/>
          </p:nvSpPr>
          <p:spPr>
            <a:xfrm>
              <a:off x="609600" y="3719223"/>
              <a:ext cx="8839200" cy="1224835"/>
            </a:xfrm>
            <a:prstGeom prst="roundRect">
              <a:avLst/>
            </a:prstGeom>
            <a:solidFill>
              <a:srgbClr val="FFFFFF">
                <a:alpha val="8980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726108" y="3537273"/>
              <a:ext cx="8612554" cy="1618687"/>
            </a:xfrm>
            <a:prstGeom prst="rect">
              <a:avLst/>
            </a:prstGeom>
            <a:noFill/>
            <a:ln w="19050">
              <a:no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pPr algn="ctr"/>
              <a:endParaRPr lang="en-US" sz="4000" u="sng" dirty="0">
                <a:solidFill>
                  <a:srgbClr val="003399"/>
                </a:solidFill>
                <a:latin typeface="Times New Roman" panose="02020603050405020304" pitchFamily="18" charset="0"/>
                <a:cs typeface="Times New Roman" panose="02020603050405020304" pitchFamily="18" charset="0"/>
              </a:endParaRPr>
            </a:p>
            <a:p>
              <a:pPr algn="ctr">
                <a:lnSpc>
                  <a:spcPct val="50000"/>
                </a:lnSpc>
              </a:pPr>
              <a:r>
                <a:rPr lang="en-US" sz="4000" u="sng" dirty="0">
                  <a:solidFill>
                    <a:srgbClr val="FF0000"/>
                  </a:solidFill>
                  <a:latin typeface="Times New Roman" panose="02020603050405020304" pitchFamily="18" charset="0"/>
                  <a:cs typeface="Times New Roman" panose="02020603050405020304" pitchFamily="18" charset="0"/>
                </a:rPr>
                <a:t>Objectives</a:t>
              </a:r>
            </a:p>
            <a:p>
              <a:pPr algn="ctr">
                <a:lnSpc>
                  <a:spcPct val="50000"/>
                </a:lnSpc>
              </a:pPr>
              <a:endParaRPr lang="en-US" sz="3200" dirty="0">
                <a:solidFill>
                  <a:srgbClr val="FF0000"/>
                </a:solidFill>
                <a:latin typeface="Times New Roman" panose="02020603050405020304" pitchFamily="18" charset="0"/>
                <a:cs typeface="Times New Roman" panose="02020603050405020304" pitchFamily="18" charset="0"/>
              </a:endParaRPr>
            </a:p>
            <a:p>
              <a:pPr algn="just"/>
              <a:r>
                <a:rPr lang="en-US" sz="3200" dirty="0">
                  <a:solidFill>
                    <a:schemeClr val="tx1"/>
                  </a:solidFill>
                  <a:latin typeface="Times New Roman" panose="02020603050405020304" pitchFamily="18" charset="0"/>
                  <a:cs typeface="Times New Roman" panose="02020603050405020304" pitchFamily="18" charset="0"/>
                </a:rPr>
                <a:t>This study aims to assess the impacts of environmental winds on distributions of falling snow and ice particles </a:t>
              </a:r>
              <a:r>
                <a:rPr lang="en-US" sz="3200">
                  <a:solidFill>
                    <a:schemeClr val="tx1"/>
                  </a:solidFill>
                  <a:latin typeface="Times New Roman" panose="02020603050405020304" pitchFamily="18" charset="0"/>
                  <a:cs typeface="Times New Roman" panose="02020603050405020304" pitchFamily="18" charset="0"/>
                </a:rPr>
                <a:t>using a kinematic </a:t>
              </a:r>
              <a:r>
                <a:rPr lang="en-US" sz="3200" dirty="0">
                  <a:solidFill>
                    <a:schemeClr val="tx1"/>
                  </a:solidFill>
                  <a:latin typeface="Times New Roman" panose="02020603050405020304" pitchFamily="18" charset="0"/>
                  <a:cs typeface="Times New Roman" panose="02020603050405020304" pitchFamily="18" charset="0"/>
                </a:rPr>
                <a:t>model with a 3-dimensional wind field. </a:t>
              </a:r>
            </a:p>
            <a:p>
              <a:pPr marL="457200" indent="-457200" algn="just">
                <a:buFont typeface="Arial" panose="020B0604020202020204" pitchFamily="34" charset="0"/>
                <a:buChar char="•"/>
              </a:pPr>
              <a:endParaRPr lang="en-US" sz="3200" dirty="0">
                <a:solidFill>
                  <a:srgbClr val="003399"/>
                </a:solidFill>
                <a:latin typeface="Times New Roman" panose="02020603050405020304" pitchFamily="18" charset="0"/>
                <a:cs typeface="Times New Roman" panose="02020603050405020304" pitchFamily="18" charset="0"/>
              </a:endParaRPr>
            </a:p>
          </p:txBody>
        </p:sp>
      </p:grpSp>
      <p:grpSp>
        <p:nvGrpSpPr>
          <p:cNvPr id="18" name="Group 17"/>
          <p:cNvGrpSpPr/>
          <p:nvPr/>
        </p:nvGrpSpPr>
        <p:grpSpPr>
          <a:xfrm>
            <a:off x="304800" y="16455736"/>
            <a:ext cx="6252959" cy="5247904"/>
            <a:chOff x="624840" y="6263626"/>
            <a:chExt cx="8839200" cy="3197101"/>
          </a:xfrm>
          <a:solidFill>
            <a:schemeClr val="accent6">
              <a:lumMod val="60000"/>
              <a:lumOff val="40000"/>
            </a:schemeClr>
          </a:solidFill>
        </p:grpSpPr>
        <p:sp>
          <p:nvSpPr>
            <p:cNvPr id="23" name="Rounded Rectangle 22"/>
            <p:cNvSpPr/>
            <p:nvPr/>
          </p:nvSpPr>
          <p:spPr>
            <a:xfrm>
              <a:off x="624840" y="6263626"/>
              <a:ext cx="8839200" cy="3197101"/>
            </a:xfrm>
            <a:prstGeom prst="roundRect">
              <a:avLst/>
            </a:prstGeom>
            <a:solidFill>
              <a:srgbClr val="FFFFFF">
                <a:alpha val="8980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940526" y="6339948"/>
              <a:ext cx="8313057" cy="119522"/>
            </a:xfrm>
            <a:prstGeom prst="rect">
              <a:avLst/>
            </a:prstGeom>
            <a:noFill/>
            <a:ln w="19050">
              <a:noFill/>
            </a:ln>
            <a:effectLst>
              <a:outerShdw blurRad="50800" dist="38100" dir="5400000" algn="t" rotWithShape="0">
                <a:prstClr val="black">
                  <a:alpha val="40000"/>
                </a:prstClr>
              </a:outerShdw>
            </a:effectLst>
          </p:spPr>
          <p:txBody>
            <a:bodyPr wrap="square" rtlCol="0">
              <a:spAutoFit/>
            </a:bodyPr>
            <a:lstStyle/>
            <a:p>
              <a:pPr algn="ctr">
                <a:lnSpc>
                  <a:spcPct val="50000"/>
                </a:lnSpc>
              </a:pPr>
              <a:endParaRPr lang="en-US" sz="3200" dirty="0">
                <a:solidFill>
                  <a:srgbClr val="003399"/>
                </a:solidFill>
                <a:latin typeface="Times New Roman" panose="02020603050405020304" pitchFamily="18" charset="0"/>
                <a:cs typeface="Times New Roman" panose="02020603050405020304" pitchFamily="18" charset="0"/>
              </a:endParaRPr>
            </a:p>
          </p:txBody>
        </p:sp>
      </p:grpSp>
      <p:sp>
        <p:nvSpPr>
          <p:cNvPr id="28" name="Rounded Rectangle 27"/>
          <p:cNvSpPr/>
          <p:nvPr/>
        </p:nvSpPr>
        <p:spPr>
          <a:xfrm>
            <a:off x="21657711" y="3184408"/>
            <a:ext cx="7222089" cy="9483834"/>
          </a:xfrm>
          <a:prstGeom prst="roundRect">
            <a:avLst/>
          </a:prstGeom>
          <a:solidFill>
            <a:srgbClr val="FFFFFF">
              <a:alpha val="89804"/>
            </a:srgb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50000"/>
              </a:lnSpc>
            </a:pPr>
            <a:endParaRPr lang="en-US" sz="6000" u="sng" dirty="0">
              <a:solidFill>
                <a:schemeClr val="tx1"/>
              </a:solidFill>
              <a:latin typeface="Times New Roman" panose="02020603050405020304" pitchFamily="18" charset="0"/>
              <a:cs typeface="Times New Roman" panose="02020603050405020304" pitchFamily="18" charset="0"/>
            </a:endParaRPr>
          </a:p>
        </p:txBody>
      </p:sp>
      <p:cxnSp>
        <p:nvCxnSpPr>
          <p:cNvPr id="71" name="Straight Connector 70"/>
          <p:cNvCxnSpPr/>
          <p:nvPr/>
        </p:nvCxnSpPr>
        <p:spPr>
          <a:xfrm>
            <a:off x="15934960" y="14398471"/>
            <a:ext cx="29566" cy="14187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1" name="Group 160"/>
          <p:cNvGrpSpPr/>
          <p:nvPr/>
        </p:nvGrpSpPr>
        <p:grpSpPr>
          <a:xfrm>
            <a:off x="6579266" y="1143000"/>
            <a:ext cx="7351971" cy="20560640"/>
            <a:chOff x="19652060" y="14808769"/>
            <a:chExt cx="8031832" cy="2212910"/>
          </a:xfrm>
          <a:solidFill>
            <a:schemeClr val="accent6"/>
          </a:solidFill>
        </p:grpSpPr>
        <p:sp>
          <p:nvSpPr>
            <p:cNvPr id="162" name="Rounded Rectangle 161"/>
            <p:cNvSpPr/>
            <p:nvPr/>
          </p:nvSpPr>
          <p:spPr>
            <a:xfrm>
              <a:off x="19652060" y="15028485"/>
              <a:ext cx="8031832" cy="1993194"/>
            </a:xfrm>
            <a:prstGeom prst="roundRect">
              <a:avLst/>
            </a:prstGeom>
            <a:solidFill>
              <a:srgbClr val="FFFFFF">
                <a:alpha val="89804"/>
              </a:srgb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TextBox 162"/>
            <p:cNvSpPr txBox="1"/>
            <p:nvPr/>
          </p:nvSpPr>
          <p:spPr>
            <a:xfrm>
              <a:off x="19881542" y="14808769"/>
              <a:ext cx="7419883" cy="968436"/>
            </a:xfrm>
            <a:prstGeom prst="rect">
              <a:avLst/>
            </a:prstGeom>
            <a:noFill/>
            <a:ln w="19050">
              <a:noFill/>
            </a:ln>
            <a:effectLst>
              <a:outerShdw blurRad="50800" dist="38100" dir="5400000" algn="t" rotWithShape="0">
                <a:prstClr val="black">
                  <a:alpha val="40000"/>
                </a:prstClr>
              </a:outerShdw>
            </a:effectLst>
          </p:spPr>
          <p:txBody>
            <a:bodyPr wrap="square" rtlCol="0">
              <a:spAutoFit/>
            </a:bodyPr>
            <a:lstStyle/>
            <a:p>
              <a:pPr algn="ctr"/>
              <a:endParaRPr lang="en-US" sz="4000" u="sng" dirty="0">
                <a:solidFill>
                  <a:srgbClr val="003399"/>
                </a:solidFill>
                <a:latin typeface="Times New Roman" panose="02020603050405020304" pitchFamily="18" charset="0"/>
                <a:cs typeface="Times New Roman" panose="02020603050405020304" pitchFamily="18" charset="0"/>
              </a:endParaRPr>
            </a:p>
            <a:p>
              <a:pPr algn="ctr">
                <a:lnSpc>
                  <a:spcPct val="50000"/>
                </a:lnSpc>
              </a:pPr>
              <a:endParaRPr lang="en-US" sz="3200"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endParaRPr lang="en-US" sz="1800" dirty="0">
                <a:solidFill>
                  <a:srgbClr val="003399"/>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endParaRPr lang="en-US" sz="1800" dirty="0">
                <a:solidFill>
                  <a:srgbClr val="003399"/>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endParaRPr lang="en-US" sz="3200" dirty="0">
                <a:solidFill>
                  <a:srgbClr val="003399"/>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endParaRPr lang="en-US" sz="3200" dirty="0">
                <a:solidFill>
                  <a:srgbClr val="003399"/>
                </a:solidFill>
                <a:latin typeface="Times New Roman" panose="02020603050405020304" pitchFamily="18" charset="0"/>
                <a:cs typeface="Times New Roman" panose="02020603050405020304" pitchFamily="18" charset="0"/>
              </a:endParaRPr>
            </a:p>
          </p:txBody>
        </p:sp>
      </p:grpSp>
      <p:grpSp>
        <p:nvGrpSpPr>
          <p:cNvPr id="20" name="Group 19"/>
          <p:cNvGrpSpPr/>
          <p:nvPr/>
        </p:nvGrpSpPr>
        <p:grpSpPr>
          <a:xfrm>
            <a:off x="14041212" y="12668243"/>
            <a:ext cx="14914788" cy="8986455"/>
            <a:chOff x="19431000" y="3505200"/>
            <a:chExt cx="4495800" cy="16687800"/>
          </a:xfrm>
        </p:grpSpPr>
        <p:sp>
          <p:nvSpPr>
            <p:cNvPr id="121" name="Rounded Rectangle 120"/>
            <p:cNvSpPr/>
            <p:nvPr/>
          </p:nvSpPr>
          <p:spPr>
            <a:xfrm>
              <a:off x="19431000" y="3505200"/>
              <a:ext cx="4495800" cy="16687800"/>
            </a:xfrm>
            <a:prstGeom prst="roundRect">
              <a:avLst/>
            </a:prstGeom>
            <a:solidFill>
              <a:srgbClr val="FFFFFF">
                <a:alpha val="8980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p:cNvSpPr txBox="1"/>
            <p:nvPr/>
          </p:nvSpPr>
          <p:spPr>
            <a:xfrm>
              <a:off x="21911669" y="7305121"/>
              <a:ext cx="895797" cy="640502"/>
            </a:xfrm>
            <a:prstGeom prst="rect">
              <a:avLst/>
            </a:prstGeom>
            <a:noFill/>
          </p:spPr>
          <p:txBody>
            <a:bodyPr wrap="square" rtlCol="0">
              <a:spAutoFit/>
            </a:bodyPr>
            <a:lstStyle/>
            <a:p>
              <a:r>
                <a:rPr lang="en-US" sz="1600" b="1" dirty="0">
                  <a:solidFill>
                    <a:schemeClr val="bg1"/>
                  </a:solidFill>
                  <a:latin typeface="Times New Roman"/>
                  <a:cs typeface="Times New Roman"/>
                </a:rPr>
                <a:t>38°, -99°</a:t>
              </a:r>
            </a:p>
            <a:p>
              <a:endParaRPr lang="en-US" sz="2400" b="1" dirty="0">
                <a:solidFill>
                  <a:schemeClr val="bg1"/>
                </a:solidFill>
              </a:endParaRPr>
            </a:p>
          </p:txBody>
        </p:sp>
      </p:grpSp>
      <p:sp>
        <p:nvSpPr>
          <p:cNvPr id="179" name="TextBox 178"/>
          <p:cNvSpPr txBox="1"/>
          <p:nvPr/>
        </p:nvSpPr>
        <p:spPr>
          <a:xfrm>
            <a:off x="6781800" y="11912278"/>
            <a:ext cx="533400" cy="1169551"/>
          </a:xfrm>
          <a:prstGeom prst="rect">
            <a:avLst/>
          </a:prstGeom>
          <a:noFill/>
        </p:spPr>
        <p:txBody>
          <a:bodyPr wrap="square" rtlCol="0">
            <a:spAutoFit/>
          </a:bodyPr>
          <a:lstStyle/>
          <a:p>
            <a:pPr algn="r"/>
            <a:endParaRPr lang="en-US" sz="1200" dirty="0">
              <a:solidFill>
                <a:srgbClr val="003399"/>
              </a:solidFill>
              <a:latin typeface="Times New Roman"/>
              <a:cs typeface="Times New Roman"/>
            </a:endParaRPr>
          </a:p>
          <a:p>
            <a:pPr algn="r"/>
            <a:endParaRPr lang="en-US" dirty="0"/>
          </a:p>
        </p:txBody>
      </p:sp>
      <p:pic>
        <p:nvPicPr>
          <p:cNvPr id="8" name="Picture 7" descr="A picture containing clock&#10;&#10;Description automatically generated">
            <a:extLst>
              <a:ext uri="{FF2B5EF4-FFF2-40B4-BE49-F238E27FC236}">
                <a16:creationId xmlns:a16="http://schemas.microsoft.com/office/drawing/2014/main" id="{2BEF5D04-91F4-4338-8E52-2F5AC262D5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1754" y="3962400"/>
            <a:ext cx="7067769" cy="5929167"/>
          </a:xfrm>
          <a:prstGeom prst="rect">
            <a:avLst/>
          </a:prstGeom>
        </p:spPr>
      </p:pic>
      <p:sp>
        <p:nvSpPr>
          <p:cNvPr id="41" name="TextBox 40">
            <a:extLst>
              <a:ext uri="{FF2B5EF4-FFF2-40B4-BE49-F238E27FC236}">
                <a16:creationId xmlns:a16="http://schemas.microsoft.com/office/drawing/2014/main" id="{73EF12C1-6297-49EE-9F9B-352BE0BE3906}"/>
              </a:ext>
            </a:extLst>
          </p:cNvPr>
          <p:cNvSpPr txBox="1"/>
          <p:nvPr/>
        </p:nvSpPr>
        <p:spPr>
          <a:xfrm>
            <a:off x="7896403" y="11795600"/>
            <a:ext cx="5913120" cy="4198287"/>
          </a:xfrm>
          <a:prstGeom prst="rect">
            <a:avLst/>
          </a:prstGeom>
          <a:noFill/>
          <a:ln w="19050">
            <a:noFill/>
          </a:ln>
          <a:effectLst>
            <a:outerShdw blurRad="50800" dist="38100" dir="5400000" algn="t" rotWithShape="0">
              <a:prstClr val="black">
                <a:alpha val="40000"/>
              </a:prstClr>
            </a:outerShdw>
          </a:effectLst>
        </p:spPr>
        <p:txBody>
          <a:bodyPr wrap="square" rtlCol="0">
            <a:spAutoFit/>
          </a:bodyPr>
          <a:lstStyle/>
          <a:p>
            <a:pPr algn="ctr"/>
            <a:endParaRPr lang="en-US" sz="4000" u="sng" dirty="0">
              <a:solidFill>
                <a:srgbClr val="003399"/>
              </a:solidFill>
              <a:latin typeface="Times New Roman" panose="02020603050405020304" pitchFamily="18" charset="0"/>
              <a:cs typeface="Times New Roman" panose="02020603050405020304" pitchFamily="18" charset="0"/>
            </a:endParaRPr>
          </a:p>
          <a:p>
            <a:pPr algn="ctr">
              <a:lnSpc>
                <a:spcPct val="50000"/>
              </a:lnSpc>
            </a:pPr>
            <a:endParaRPr lang="en-US" sz="3200"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endParaRPr lang="en-US" sz="1800" dirty="0">
              <a:solidFill>
                <a:srgbClr val="003399"/>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endParaRPr lang="en-US" sz="1800" dirty="0">
              <a:solidFill>
                <a:srgbClr val="003399"/>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endParaRPr lang="en-US" sz="3200" dirty="0">
              <a:solidFill>
                <a:srgbClr val="003399"/>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endParaRPr lang="en-US" sz="3200" dirty="0">
              <a:solidFill>
                <a:srgbClr val="003399"/>
              </a:solidFill>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C267A434-B582-4771-9433-404BCFA165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79346" y="14503434"/>
            <a:ext cx="6486075" cy="6854952"/>
          </a:xfrm>
          <a:prstGeom prst="rect">
            <a:avLst/>
          </a:prstGeom>
        </p:spPr>
      </p:pic>
      <p:sp>
        <p:nvSpPr>
          <p:cNvPr id="48" name="Rounded Rectangle 27">
            <a:extLst>
              <a:ext uri="{FF2B5EF4-FFF2-40B4-BE49-F238E27FC236}">
                <a16:creationId xmlns:a16="http://schemas.microsoft.com/office/drawing/2014/main" id="{639C5016-8782-4CE6-A8F2-66E5969C5C1F}"/>
              </a:ext>
            </a:extLst>
          </p:cNvPr>
          <p:cNvSpPr/>
          <p:nvPr/>
        </p:nvSpPr>
        <p:spPr>
          <a:xfrm>
            <a:off x="13910181" y="3184408"/>
            <a:ext cx="7646872" cy="9467051"/>
          </a:xfrm>
          <a:prstGeom prst="roundRect">
            <a:avLst/>
          </a:prstGeom>
          <a:solidFill>
            <a:srgbClr val="FFFFFF">
              <a:alpha val="89804"/>
            </a:srgb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273B7D7E-2084-49C0-9F06-F23D4DC78E74}"/>
              </a:ext>
            </a:extLst>
          </p:cNvPr>
          <p:cNvSpPr txBox="1"/>
          <p:nvPr/>
        </p:nvSpPr>
        <p:spPr>
          <a:xfrm>
            <a:off x="22033523" y="2743200"/>
            <a:ext cx="6846277" cy="1754326"/>
          </a:xfrm>
          <a:prstGeom prst="rect">
            <a:avLst/>
          </a:prstGeom>
          <a:noFill/>
          <a:ln w="19050">
            <a:no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pPr algn="ctr"/>
            <a:endParaRPr lang="en-US" sz="4000" u="sng" dirty="0">
              <a:solidFill>
                <a:srgbClr val="003399"/>
              </a:solidFill>
              <a:latin typeface="Times New Roman" panose="02020603050405020304" pitchFamily="18" charset="0"/>
              <a:cs typeface="Times New Roman" panose="02020603050405020304" pitchFamily="18" charset="0"/>
            </a:endParaRPr>
          </a:p>
          <a:p>
            <a:pPr algn="ctr">
              <a:lnSpc>
                <a:spcPct val="50000"/>
              </a:lnSpc>
            </a:pPr>
            <a:r>
              <a:rPr lang="en-US" sz="4000" u="sng" dirty="0">
                <a:solidFill>
                  <a:srgbClr val="FF0000"/>
                </a:solidFill>
                <a:latin typeface="Times New Roman" panose="02020603050405020304" pitchFamily="18" charset="0"/>
                <a:cs typeface="Times New Roman" panose="02020603050405020304" pitchFamily="18" charset="0"/>
              </a:rPr>
              <a:t>Discussion</a:t>
            </a:r>
          </a:p>
          <a:p>
            <a:pPr algn="just">
              <a:lnSpc>
                <a:spcPct val="50000"/>
              </a:lnSpc>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endParaRPr lang="en-US" sz="3200" dirty="0">
              <a:solidFill>
                <a:srgbClr val="003399"/>
              </a:solidFill>
              <a:latin typeface="Times New Roman" panose="02020603050405020304" pitchFamily="18" charset="0"/>
              <a:cs typeface="Times New Roman" panose="02020603050405020304" pitchFamily="18" charset="0"/>
            </a:endParaRPr>
          </a:p>
        </p:txBody>
      </p:sp>
      <p:grpSp>
        <p:nvGrpSpPr>
          <p:cNvPr id="52" name="Group 51">
            <a:extLst>
              <a:ext uri="{FF2B5EF4-FFF2-40B4-BE49-F238E27FC236}">
                <a16:creationId xmlns:a16="http://schemas.microsoft.com/office/drawing/2014/main" id="{C0FBF867-98B6-43C4-85BA-CE1C30FDE118}"/>
              </a:ext>
            </a:extLst>
          </p:cNvPr>
          <p:cNvGrpSpPr/>
          <p:nvPr/>
        </p:nvGrpSpPr>
        <p:grpSpPr>
          <a:xfrm>
            <a:off x="158600" y="6049879"/>
            <a:ext cx="6400800" cy="10391070"/>
            <a:chOff x="609600" y="2874813"/>
            <a:chExt cx="8839200" cy="2914361"/>
          </a:xfrm>
          <a:solidFill>
            <a:schemeClr val="accent6">
              <a:lumMod val="60000"/>
              <a:lumOff val="40000"/>
            </a:schemeClr>
          </a:solidFill>
        </p:grpSpPr>
        <p:sp>
          <p:nvSpPr>
            <p:cNvPr id="53" name="Rounded Rectangle 14">
              <a:extLst>
                <a:ext uri="{FF2B5EF4-FFF2-40B4-BE49-F238E27FC236}">
                  <a16:creationId xmlns:a16="http://schemas.microsoft.com/office/drawing/2014/main" id="{DFEA1018-9E6E-4D80-AFA1-E63C1846F0DB}"/>
                </a:ext>
              </a:extLst>
            </p:cNvPr>
            <p:cNvSpPr/>
            <p:nvPr/>
          </p:nvSpPr>
          <p:spPr>
            <a:xfrm>
              <a:off x="609600" y="2970145"/>
              <a:ext cx="8839200" cy="2819029"/>
            </a:xfrm>
            <a:prstGeom prst="roundRect">
              <a:avLst/>
            </a:prstGeom>
            <a:solidFill>
              <a:srgbClr val="FFFFFF">
                <a:alpha val="8980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CF6E4EB5-FBF6-4CE3-867E-F9D1B483C714}"/>
                </a:ext>
              </a:extLst>
            </p:cNvPr>
            <p:cNvSpPr txBox="1"/>
            <p:nvPr/>
          </p:nvSpPr>
          <p:spPr>
            <a:xfrm>
              <a:off x="783237" y="2874813"/>
              <a:ext cx="8612554" cy="2844263"/>
            </a:xfrm>
            <a:prstGeom prst="rect">
              <a:avLst/>
            </a:prstGeom>
            <a:noFill/>
            <a:ln w="19050">
              <a:no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pPr algn="ctr"/>
              <a:endParaRPr lang="en-US" sz="4000" u="sng" dirty="0">
                <a:solidFill>
                  <a:srgbClr val="003399"/>
                </a:solidFill>
                <a:latin typeface="Times New Roman" panose="02020603050405020304" pitchFamily="18" charset="0"/>
                <a:cs typeface="Times New Roman" panose="02020603050405020304" pitchFamily="18" charset="0"/>
              </a:endParaRPr>
            </a:p>
            <a:p>
              <a:pPr algn="ctr">
                <a:lnSpc>
                  <a:spcPct val="50000"/>
                </a:lnSpc>
              </a:pPr>
              <a:r>
                <a:rPr lang="en-US" sz="4000" u="sng" dirty="0">
                  <a:solidFill>
                    <a:srgbClr val="FF0000"/>
                  </a:solidFill>
                  <a:latin typeface="Times New Roman" panose="02020603050405020304" pitchFamily="18" charset="0"/>
                  <a:cs typeface="Times New Roman" panose="02020603050405020304" pitchFamily="18" charset="0"/>
                </a:rPr>
                <a:t>Methodology</a:t>
              </a:r>
            </a:p>
            <a:p>
              <a:pPr algn="ctr">
                <a:lnSpc>
                  <a:spcPct val="50000"/>
                </a:lnSpc>
              </a:pPr>
              <a:endParaRPr lang="en-US" sz="4000" u="sng" dirty="0">
                <a:solidFill>
                  <a:srgbClr val="FF0000"/>
                </a:solidFill>
                <a:latin typeface="Times New Roman" panose="02020603050405020304" pitchFamily="18" charset="0"/>
                <a:cs typeface="Times New Roman" panose="02020603050405020304" pitchFamily="18" charset="0"/>
              </a:endParaRPr>
            </a:p>
            <a:p>
              <a:pPr algn="just"/>
              <a:r>
                <a:rPr lang="en-US" sz="3200" dirty="0">
                  <a:solidFill>
                    <a:schemeClr val="tx1"/>
                  </a:solidFill>
                  <a:latin typeface="Times New Roman" panose="02020603050405020304" pitchFamily="18" charset="0"/>
                  <a:cs typeface="Times New Roman" panose="02020603050405020304" pitchFamily="18" charset="0"/>
                </a:rPr>
                <a:t>A wind field representative of pure stretching deformation, constant with height, is implemented into the model using a 100 x 200 x 10 km grid in X, Y, and Z respectively. Plumes of particles representing generating cells are placed atop the grid and fall through the depth of the grid. The initial plume arrangements included: plumes in lines parallel to the axis of dilatation (D), lines normal to D, lines diagonal to D, and a random distribution atop the grid. Particle plumes were given a constant fall speed and subject to the environmental winds to determine their impact on the particle plume arrangements. </a:t>
              </a:r>
            </a:p>
            <a:p>
              <a:pPr marL="457200" indent="-457200" algn="just">
                <a:buFont typeface="Arial" panose="020B0604020202020204" pitchFamily="34" charset="0"/>
                <a:buChar char="•"/>
              </a:pPr>
              <a:endParaRPr lang="en-US" sz="3200" dirty="0">
                <a:solidFill>
                  <a:srgbClr val="003399"/>
                </a:solidFill>
                <a:latin typeface="Times New Roman" panose="02020603050405020304" pitchFamily="18" charset="0"/>
                <a:cs typeface="Times New Roman" panose="02020603050405020304" pitchFamily="18" charset="0"/>
              </a:endParaRPr>
            </a:p>
          </p:txBody>
        </p:sp>
      </p:grpSp>
      <p:sp>
        <p:nvSpPr>
          <p:cNvPr id="55" name="TextBox 54">
            <a:extLst>
              <a:ext uri="{FF2B5EF4-FFF2-40B4-BE49-F238E27FC236}">
                <a16:creationId xmlns:a16="http://schemas.microsoft.com/office/drawing/2014/main" id="{F7A4BA70-EE0A-4F39-85A8-15726C2728E7}"/>
              </a:ext>
            </a:extLst>
          </p:cNvPr>
          <p:cNvSpPr txBox="1"/>
          <p:nvPr/>
        </p:nvSpPr>
        <p:spPr>
          <a:xfrm>
            <a:off x="7079346" y="2777851"/>
            <a:ext cx="6236677" cy="1508105"/>
          </a:xfrm>
          <a:prstGeom prst="rect">
            <a:avLst/>
          </a:prstGeom>
          <a:noFill/>
          <a:ln w="19050">
            <a:no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pPr algn="ctr"/>
            <a:endParaRPr lang="en-US" sz="4000" u="sng" dirty="0">
              <a:solidFill>
                <a:srgbClr val="003399"/>
              </a:solidFill>
              <a:latin typeface="Times New Roman" panose="02020603050405020304" pitchFamily="18" charset="0"/>
              <a:cs typeface="Times New Roman" panose="02020603050405020304" pitchFamily="18" charset="0"/>
            </a:endParaRPr>
          </a:p>
          <a:p>
            <a:pPr algn="ctr">
              <a:lnSpc>
                <a:spcPct val="50000"/>
              </a:lnSpc>
            </a:pPr>
            <a:r>
              <a:rPr lang="en-US" sz="4000" u="sng" dirty="0">
                <a:solidFill>
                  <a:srgbClr val="FF0000"/>
                </a:solidFill>
                <a:latin typeface="Times New Roman" panose="02020603050405020304" pitchFamily="18" charset="0"/>
                <a:cs typeface="Times New Roman" panose="02020603050405020304" pitchFamily="18" charset="0"/>
              </a:rPr>
              <a:t>Previous Work</a:t>
            </a:r>
          </a:p>
          <a:p>
            <a:pPr marL="457200" indent="-457200" algn="just">
              <a:buFont typeface="Arial" panose="020B0604020202020204" pitchFamily="34" charset="0"/>
              <a:buChar char="•"/>
            </a:pPr>
            <a:endParaRPr lang="en-US" sz="3200" dirty="0">
              <a:solidFill>
                <a:srgbClr val="003399"/>
              </a:solidFill>
              <a:latin typeface="Times New Roman" panose="02020603050405020304" pitchFamily="18" charset="0"/>
              <a:cs typeface="Times New Roman" panose="02020603050405020304" pitchFamily="18" charset="0"/>
            </a:endParaRPr>
          </a:p>
        </p:txBody>
      </p:sp>
      <p:pic>
        <p:nvPicPr>
          <p:cNvPr id="9" name="Picture 8" descr="A person that is standing in the snow&#10;&#10;Description automatically generated">
            <a:extLst>
              <a:ext uri="{FF2B5EF4-FFF2-40B4-BE49-F238E27FC236}">
                <a16:creationId xmlns:a16="http://schemas.microsoft.com/office/drawing/2014/main" id="{64377895-66CD-497A-9004-4A8FE0962C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473" y="17783908"/>
            <a:ext cx="2878257" cy="3475891"/>
          </a:xfrm>
          <a:prstGeom prst="rect">
            <a:avLst/>
          </a:prstGeom>
          <a:ln w="25400">
            <a:solidFill>
              <a:schemeClr val="tx1"/>
            </a:solidFill>
          </a:ln>
        </p:spPr>
      </p:pic>
      <p:sp>
        <p:nvSpPr>
          <p:cNvPr id="7" name="TextBox 6">
            <a:extLst>
              <a:ext uri="{FF2B5EF4-FFF2-40B4-BE49-F238E27FC236}">
                <a16:creationId xmlns:a16="http://schemas.microsoft.com/office/drawing/2014/main" id="{947D7BDF-2B87-4D1A-984B-67B27F627854}"/>
              </a:ext>
            </a:extLst>
          </p:cNvPr>
          <p:cNvSpPr txBox="1"/>
          <p:nvPr/>
        </p:nvSpPr>
        <p:spPr>
          <a:xfrm>
            <a:off x="6781801" y="10058400"/>
            <a:ext cx="7003348" cy="4524315"/>
          </a:xfrm>
          <a:prstGeom prst="rect">
            <a:avLst/>
          </a:prstGeom>
          <a:noFill/>
          <a:ln w="38100">
            <a:noFill/>
          </a:ln>
        </p:spPr>
        <p:txBody>
          <a:bodyPr wrap="square" rtlCol="0">
            <a:spAutoFit/>
          </a:bodyPr>
          <a:lstStyle/>
          <a:p>
            <a:pPr algn="just"/>
            <a:r>
              <a:rPr lang="en-US" sz="3200" dirty="0">
                <a:latin typeface="Times New Roman" panose="02020603050405020304" pitchFamily="18" charset="0"/>
                <a:cs typeface="Times New Roman" panose="02020603050405020304" pitchFamily="18" charset="0"/>
              </a:rPr>
              <a:t>Previous work has studied cloud-top generating cells as shown in Fig. A from Rauber et al. (2015) above and linear near-surface banded features as shown in Fig. B below, from Stark et al. (2013). However, little work has been done to show the relationship between the two. This work, while preliminary, attempts to bridge this gap.</a:t>
            </a:r>
          </a:p>
        </p:txBody>
      </p:sp>
      <p:sp>
        <p:nvSpPr>
          <p:cNvPr id="12" name="TextBox 11">
            <a:extLst>
              <a:ext uri="{FF2B5EF4-FFF2-40B4-BE49-F238E27FC236}">
                <a16:creationId xmlns:a16="http://schemas.microsoft.com/office/drawing/2014/main" id="{697DB7D7-47A7-4605-AFA7-8960612B63A6}"/>
              </a:ext>
            </a:extLst>
          </p:cNvPr>
          <p:cNvSpPr txBox="1"/>
          <p:nvPr/>
        </p:nvSpPr>
        <p:spPr>
          <a:xfrm>
            <a:off x="14398736" y="10234293"/>
            <a:ext cx="7024596" cy="2062103"/>
          </a:xfrm>
          <a:prstGeom prst="rect">
            <a:avLst/>
          </a:prstGeom>
          <a:noFill/>
        </p:spPr>
        <p:txBody>
          <a:bodyPr wrap="square" rtlCol="0">
            <a:spAutoFit/>
          </a:bodyPr>
          <a:lstStyle/>
          <a:p>
            <a:pPr algn="just"/>
            <a:r>
              <a:rPr lang="en-US" sz="3200" dirty="0">
                <a:latin typeface="Times New Roman" panose="02020603050405020304" pitchFamily="18" charset="0"/>
                <a:cs typeface="Times New Roman" panose="02020603050405020304" pitchFamily="18" charset="0"/>
              </a:rPr>
              <a:t>The figure above shows the stretching deformation flow in the model. The winds are constant with height for these particular experimental setups.</a:t>
            </a:r>
          </a:p>
        </p:txBody>
      </p:sp>
      <p:sp>
        <p:nvSpPr>
          <p:cNvPr id="17" name="TextBox 16">
            <a:extLst>
              <a:ext uri="{FF2B5EF4-FFF2-40B4-BE49-F238E27FC236}">
                <a16:creationId xmlns:a16="http://schemas.microsoft.com/office/drawing/2014/main" id="{DEB24E16-F18E-45BD-8141-600EACFEDAF9}"/>
              </a:ext>
            </a:extLst>
          </p:cNvPr>
          <p:cNvSpPr txBox="1"/>
          <p:nvPr/>
        </p:nvSpPr>
        <p:spPr>
          <a:xfrm>
            <a:off x="3428378" y="17304604"/>
            <a:ext cx="3492468" cy="4524315"/>
          </a:xfrm>
          <a:prstGeom prst="rect">
            <a:avLst/>
          </a:prstGeom>
          <a:noFill/>
          <a:ln>
            <a:noFill/>
          </a:ln>
        </p:spPr>
        <p:txBody>
          <a:bodyPr wrap="square" rtlCol="0">
            <a:spAutoFit/>
          </a:bodyPr>
          <a:lstStyle/>
          <a:p>
            <a:r>
              <a:rPr lang="en-US" sz="3200" dirty="0">
                <a:latin typeface="Times New Roman" panose="02020603050405020304" pitchFamily="18" charset="0"/>
                <a:cs typeface="Times New Roman" panose="02020603050405020304" pitchFamily="18" charset="0"/>
              </a:rPr>
              <a:t>Data such as observations of wind and precipitation collected during NASA IMPACTS project are likely</a:t>
            </a:r>
          </a:p>
          <a:p>
            <a:r>
              <a:rPr lang="en-US" sz="3200" dirty="0">
                <a:latin typeface="Times New Roman" panose="02020603050405020304" pitchFamily="18" charset="0"/>
                <a:cs typeface="Times New Roman" panose="02020603050405020304" pitchFamily="18" charset="0"/>
              </a:rPr>
              <a:t>to be incorporated into research. </a:t>
            </a:r>
          </a:p>
        </p:txBody>
      </p:sp>
      <p:sp>
        <p:nvSpPr>
          <p:cNvPr id="19" name="TextBox 18">
            <a:extLst>
              <a:ext uri="{FF2B5EF4-FFF2-40B4-BE49-F238E27FC236}">
                <a16:creationId xmlns:a16="http://schemas.microsoft.com/office/drawing/2014/main" id="{61038B74-FDAB-4587-801B-31D002F74334}"/>
              </a:ext>
            </a:extLst>
          </p:cNvPr>
          <p:cNvSpPr txBox="1"/>
          <p:nvPr/>
        </p:nvSpPr>
        <p:spPr>
          <a:xfrm>
            <a:off x="7184063" y="6097542"/>
            <a:ext cx="5952195" cy="523220"/>
          </a:xfrm>
          <a:prstGeom prst="rect">
            <a:avLst/>
          </a:prstGeom>
          <a:solidFill>
            <a:schemeClr val="bg1"/>
          </a:solidFill>
          <a:ln w="28575">
            <a:solidFill>
              <a:schemeClr val="tx1"/>
            </a:solidFill>
          </a:ln>
        </p:spPr>
        <p:txBody>
          <a:bodyPr wrap="square" rtlCol="0">
            <a:spAutoFit/>
          </a:bodyPr>
          <a:lstStyle/>
          <a:p>
            <a:r>
              <a:rPr lang="en-US" sz="2800" dirty="0">
                <a:latin typeface="Times New Roman" panose="02020603050405020304" pitchFamily="18" charset="0"/>
                <a:cs typeface="Times New Roman" panose="02020603050405020304" pitchFamily="18" charset="0"/>
              </a:rPr>
              <a:t>Presence of cloud top generating cells</a:t>
            </a:r>
          </a:p>
        </p:txBody>
      </p:sp>
      <p:cxnSp>
        <p:nvCxnSpPr>
          <p:cNvPr id="22" name="Straight Arrow Connector 21">
            <a:extLst>
              <a:ext uri="{FF2B5EF4-FFF2-40B4-BE49-F238E27FC236}">
                <a16:creationId xmlns:a16="http://schemas.microsoft.com/office/drawing/2014/main" id="{53959C6D-8F60-4C75-A98E-31F2B7E937A8}"/>
              </a:ext>
            </a:extLst>
          </p:cNvPr>
          <p:cNvCxnSpPr>
            <a:cxnSpLocks/>
          </p:cNvCxnSpPr>
          <p:nvPr/>
        </p:nvCxnSpPr>
        <p:spPr>
          <a:xfrm flipH="1" flipV="1">
            <a:off x="8194785" y="4905058"/>
            <a:ext cx="568215" cy="12113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931ED9B3-F3D7-49CB-85CC-4213E96E2FC9}"/>
              </a:ext>
            </a:extLst>
          </p:cNvPr>
          <p:cNvCxnSpPr>
            <a:cxnSpLocks/>
          </p:cNvCxnSpPr>
          <p:nvPr/>
        </p:nvCxnSpPr>
        <p:spPr>
          <a:xfrm flipV="1">
            <a:off x="9937954" y="4629341"/>
            <a:ext cx="337684" cy="145888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FF97C367-D9EE-4ACE-A8A9-A1DEB9F10713}"/>
              </a:ext>
            </a:extLst>
          </p:cNvPr>
          <p:cNvCxnSpPr>
            <a:cxnSpLocks/>
          </p:cNvCxnSpPr>
          <p:nvPr/>
        </p:nvCxnSpPr>
        <p:spPr>
          <a:xfrm flipV="1">
            <a:off x="11230220" y="4715947"/>
            <a:ext cx="613771" cy="138159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967860F9-411C-463A-9F38-A96E7085A259}"/>
              </a:ext>
            </a:extLst>
          </p:cNvPr>
          <p:cNvCxnSpPr>
            <a:cxnSpLocks/>
          </p:cNvCxnSpPr>
          <p:nvPr/>
        </p:nvCxnSpPr>
        <p:spPr>
          <a:xfrm flipV="1">
            <a:off x="12271600" y="4715946"/>
            <a:ext cx="301400" cy="13722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3B227D86-454B-4024-BF24-550118295C37}"/>
              </a:ext>
            </a:extLst>
          </p:cNvPr>
          <p:cNvCxnSpPr>
            <a:cxnSpLocks/>
          </p:cNvCxnSpPr>
          <p:nvPr/>
        </p:nvCxnSpPr>
        <p:spPr>
          <a:xfrm flipH="1">
            <a:off x="8635607" y="6603376"/>
            <a:ext cx="273109" cy="70318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F46188EC-2365-432C-87B3-763C7195F22C}"/>
              </a:ext>
            </a:extLst>
          </p:cNvPr>
          <p:cNvCxnSpPr>
            <a:cxnSpLocks/>
          </p:cNvCxnSpPr>
          <p:nvPr/>
        </p:nvCxnSpPr>
        <p:spPr>
          <a:xfrm flipH="1">
            <a:off x="9632727" y="6603376"/>
            <a:ext cx="200659" cy="74044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EAC894C3-2856-423C-A53D-CB9C9681A00B}"/>
              </a:ext>
            </a:extLst>
          </p:cNvPr>
          <p:cNvCxnSpPr>
            <a:cxnSpLocks/>
          </p:cNvCxnSpPr>
          <p:nvPr/>
        </p:nvCxnSpPr>
        <p:spPr>
          <a:xfrm>
            <a:off x="10874767" y="6642197"/>
            <a:ext cx="98033" cy="8288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3BF548AD-DE35-4085-B179-7044B9F6FFE2}"/>
              </a:ext>
            </a:extLst>
          </p:cNvPr>
          <p:cNvCxnSpPr>
            <a:cxnSpLocks/>
          </p:cNvCxnSpPr>
          <p:nvPr/>
        </p:nvCxnSpPr>
        <p:spPr>
          <a:xfrm>
            <a:off x="11801380" y="6642197"/>
            <a:ext cx="620920" cy="5744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FB82AAF0-6507-4773-B78C-2C5B581F95B6}"/>
              </a:ext>
            </a:extLst>
          </p:cNvPr>
          <p:cNvSpPr/>
          <p:nvPr/>
        </p:nvSpPr>
        <p:spPr>
          <a:xfrm>
            <a:off x="12334950" y="3505200"/>
            <a:ext cx="847650" cy="708803"/>
          </a:xfrm>
          <a:prstGeom prst="ellipse">
            <a:avLst/>
          </a:prstGeom>
          <a:solidFill>
            <a:schemeClr val="bg1"/>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B3F6FD95-F19E-4017-B00C-FCA8B7469982}"/>
              </a:ext>
            </a:extLst>
          </p:cNvPr>
          <p:cNvSpPr txBox="1"/>
          <p:nvPr/>
        </p:nvSpPr>
        <p:spPr>
          <a:xfrm>
            <a:off x="12546592" y="3536736"/>
            <a:ext cx="444352" cy="523220"/>
          </a:xfrm>
          <a:prstGeom prst="rect">
            <a:avLst/>
          </a:prstGeom>
          <a:noFill/>
        </p:spPr>
        <p:txBody>
          <a:bodyPr wrap="none" rtlCol="0">
            <a:spAutoFit/>
          </a:bodyPr>
          <a:lstStyle/>
          <a:p>
            <a:r>
              <a:rPr lang="en-US" sz="2800" dirty="0">
                <a:latin typeface="Times New Roman" panose="02020603050405020304" pitchFamily="18" charset="0"/>
                <a:cs typeface="Times New Roman" panose="02020603050405020304" pitchFamily="18" charset="0"/>
              </a:rPr>
              <a:t>A</a:t>
            </a:r>
          </a:p>
        </p:txBody>
      </p:sp>
      <p:sp>
        <p:nvSpPr>
          <p:cNvPr id="76" name="Oval 75">
            <a:extLst>
              <a:ext uri="{FF2B5EF4-FFF2-40B4-BE49-F238E27FC236}">
                <a16:creationId xmlns:a16="http://schemas.microsoft.com/office/drawing/2014/main" id="{ED15525C-F4B3-4ADA-893B-CF448ADEC25D}"/>
              </a:ext>
            </a:extLst>
          </p:cNvPr>
          <p:cNvSpPr/>
          <p:nvPr/>
        </p:nvSpPr>
        <p:spPr>
          <a:xfrm>
            <a:off x="12411150" y="14706600"/>
            <a:ext cx="847650" cy="708803"/>
          </a:xfrm>
          <a:prstGeom prst="ellipse">
            <a:avLst/>
          </a:prstGeom>
          <a:solidFill>
            <a:schemeClr val="bg1"/>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a:extLst>
              <a:ext uri="{FF2B5EF4-FFF2-40B4-BE49-F238E27FC236}">
                <a16:creationId xmlns:a16="http://schemas.microsoft.com/office/drawing/2014/main" id="{3A7D3686-B93E-48C8-A307-008D2B49D462}"/>
              </a:ext>
            </a:extLst>
          </p:cNvPr>
          <p:cNvSpPr txBox="1"/>
          <p:nvPr/>
        </p:nvSpPr>
        <p:spPr>
          <a:xfrm>
            <a:off x="12632949" y="14796216"/>
            <a:ext cx="423514" cy="523220"/>
          </a:xfrm>
          <a:prstGeom prst="rect">
            <a:avLst/>
          </a:prstGeom>
          <a:noFill/>
        </p:spPr>
        <p:txBody>
          <a:bodyPr wrap="none" rtlCol="0">
            <a:spAutoFit/>
          </a:bodyPr>
          <a:lstStyle/>
          <a:p>
            <a:r>
              <a:rPr lang="en-US" sz="2800" dirty="0">
                <a:latin typeface="Times New Roman" panose="02020603050405020304" pitchFamily="18" charset="0"/>
                <a:cs typeface="Times New Roman" panose="02020603050405020304" pitchFamily="18" charset="0"/>
              </a:rPr>
              <a:t>B</a:t>
            </a:r>
          </a:p>
        </p:txBody>
      </p:sp>
      <p:sp>
        <p:nvSpPr>
          <p:cNvPr id="86" name="Oval 85">
            <a:extLst>
              <a:ext uri="{FF2B5EF4-FFF2-40B4-BE49-F238E27FC236}">
                <a16:creationId xmlns:a16="http://schemas.microsoft.com/office/drawing/2014/main" id="{9A37A9CB-496F-47D2-ACFF-932997AF4E08}"/>
              </a:ext>
            </a:extLst>
          </p:cNvPr>
          <p:cNvSpPr/>
          <p:nvPr/>
        </p:nvSpPr>
        <p:spPr>
          <a:xfrm>
            <a:off x="17599362" y="18036396"/>
            <a:ext cx="847650" cy="708803"/>
          </a:xfrm>
          <a:prstGeom prst="ellipse">
            <a:avLst/>
          </a:prstGeom>
          <a:solidFill>
            <a:schemeClr val="bg1"/>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84">
            <a:extLst>
              <a:ext uri="{FF2B5EF4-FFF2-40B4-BE49-F238E27FC236}">
                <a16:creationId xmlns:a16="http://schemas.microsoft.com/office/drawing/2014/main" id="{93AE54E9-2AAA-4290-BF6A-2A2D6EADA9CC}"/>
              </a:ext>
            </a:extLst>
          </p:cNvPr>
          <p:cNvSpPr txBox="1"/>
          <p:nvPr/>
        </p:nvSpPr>
        <p:spPr>
          <a:xfrm>
            <a:off x="17734804" y="18144132"/>
            <a:ext cx="623889" cy="523220"/>
          </a:xfrm>
          <a:prstGeom prst="rect">
            <a:avLst/>
          </a:prstGeom>
          <a:noFill/>
        </p:spPr>
        <p:txBody>
          <a:bodyPr wrap="none" rtlCol="0">
            <a:spAutoFit/>
          </a:bodyPr>
          <a:lstStyle/>
          <a:p>
            <a:r>
              <a:rPr lang="en-US" sz="2800" dirty="0">
                <a:latin typeface="Times New Roman" panose="02020603050405020304" pitchFamily="18" charset="0"/>
                <a:cs typeface="Times New Roman" panose="02020603050405020304" pitchFamily="18" charset="0"/>
              </a:rPr>
              <a:t>D2</a:t>
            </a:r>
          </a:p>
        </p:txBody>
      </p:sp>
      <p:sp>
        <p:nvSpPr>
          <p:cNvPr id="10" name="TextBox 9">
            <a:extLst>
              <a:ext uri="{FF2B5EF4-FFF2-40B4-BE49-F238E27FC236}">
                <a16:creationId xmlns:a16="http://schemas.microsoft.com/office/drawing/2014/main" id="{CBFD9109-7D3E-47E5-8ACB-7DA9D3F6E4C1}"/>
              </a:ext>
            </a:extLst>
          </p:cNvPr>
          <p:cNvSpPr txBox="1"/>
          <p:nvPr/>
        </p:nvSpPr>
        <p:spPr>
          <a:xfrm>
            <a:off x="894518" y="21363801"/>
            <a:ext cx="1941670" cy="276999"/>
          </a:xfrm>
          <a:prstGeom prst="rect">
            <a:avLst/>
          </a:prstGeom>
          <a:noFill/>
          <a:ln>
            <a:solidFill>
              <a:schemeClr val="tx1"/>
            </a:solidFill>
          </a:ln>
        </p:spPr>
        <p:txBody>
          <a:bodyPr wrap="square" rtlCol="0">
            <a:spAutoFit/>
          </a:bodyPr>
          <a:lstStyle/>
          <a:p>
            <a:r>
              <a:rPr lang="en-US" sz="1200" dirty="0">
                <a:latin typeface="Times New Roman" panose="02020603050405020304" pitchFamily="18" charset="0"/>
                <a:cs typeface="Times New Roman" panose="02020603050405020304" pitchFamily="18" charset="0"/>
              </a:rPr>
              <a:t>Photo Credit: Troy Zaremba</a:t>
            </a:r>
          </a:p>
        </p:txBody>
      </p:sp>
      <p:sp>
        <p:nvSpPr>
          <p:cNvPr id="81" name="TextBox 80">
            <a:extLst>
              <a:ext uri="{FF2B5EF4-FFF2-40B4-BE49-F238E27FC236}">
                <a16:creationId xmlns:a16="http://schemas.microsoft.com/office/drawing/2014/main" id="{92650AD4-D492-4742-A2D9-CEEC454DB7FE}"/>
              </a:ext>
            </a:extLst>
          </p:cNvPr>
          <p:cNvSpPr txBox="1"/>
          <p:nvPr/>
        </p:nvSpPr>
        <p:spPr>
          <a:xfrm>
            <a:off x="14571784" y="2743200"/>
            <a:ext cx="6236677" cy="1508105"/>
          </a:xfrm>
          <a:prstGeom prst="rect">
            <a:avLst/>
          </a:prstGeom>
          <a:noFill/>
          <a:ln w="19050">
            <a:no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pPr algn="ctr"/>
            <a:endParaRPr lang="en-US" sz="4000" u="sng" dirty="0">
              <a:solidFill>
                <a:srgbClr val="003399"/>
              </a:solidFill>
              <a:latin typeface="Times New Roman" panose="02020603050405020304" pitchFamily="18" charset="0"/>
              <a:cs typeface="Times New Roman" panose="02020603050405020304" pitchFamily="18" charset="0"/>
            </a:endParaRPr>
          </a:p>
          <a:p>
            <a:pPr algn="ctr">
              <a:lnSpc>
                <a:spcPct val="50000"/>
              </a:lnSpc>
            </a:pPr>
            <a:r>
              <a:rPr lang="en-US" sz="4000" u="sng" dirty="0">
                <a:solidFill>
                  <a:srgbClr val="FF0000"/>
                </a:solidFill>
                <a:latin typeface="Times New Roman" panose="02020603050405020304" pitchFamily="18" charset="0"/>
                <a:cs typeface="Times New Roman" panose="02020603050405020304" pitchFamily="18" charset="0"/>
              </a:rPr>
              <a:t>3-Dimensional Winds</a:t>
            </a:r>
          </a:p>
          <a:p>
            <a:pPr marL="457200" indent="-457200" algn="just">
              <a:buFont typeface="Arial" panose="020B0604020202020204" pitchFamily="34" charset="0"/>
              <a:buChar char="•"/>
            </a:pPr>
            <a:endParaRPr lang="en-US" sz="3200" dirty="0">
              <a:solidFill>
                <a:srgbClr val="003399"/>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A6B1CE45-9B01-476B-854C-E38409BBECC6}"/>
              </a:ext>
            </a:extLst>
          </p:cNvPr>
          <p:cNvSpPr txBox="1"/>
          <p:nvPr/>
        </p:nvSpPr>
        <p:spPr>
          <a:xfrm>
            <a:off x="1084695" y="16687800"/>
            <a:ext cx="4897764" cy="584775"/>
          </a:xfrm>
          <a:prstGeom prst="rect">
            <a:avLst/>
          </a:prstGeom>
          <a:noFill/>
        </p:spPr>
        <p:txBody>
          <a:bodyPr wrap="square" rtlCol="0">
            <a:spAutoFit/>
          </a:bodyPr>
          <a:lstStyle/>
          <a:p>
            <a:r>
              <a:rPr lang="en-US" sz="3200" b="1" u="sng" dirty="0">
                <a:solidFill>
                  <a:srgbClr val="FF0000"/>
                </a:solidFill>
                <a:latin typeface="Times New Roman" panose="02020603050405020304" pitchFamily="18" charset="0"/>
                <a:cs typeface="Times New Roman" panose="02020603050405020304" pitchFamily="18" charset="0"/>
              </a:rPr>
              <a:t>NASA IMPACTS Project</a:t>
            </a:r>
            <a:r>
              <a:rPr lang="en-US" sz="3200" dirty="0">
                <a:latin typeface="Times New Roman" panose="02020603050405020304" pitchFamily="18" charset="0"/>
                <a:cs typeface="Times New Roman" panose="02020603050405020304" pitchFamily="18" charset="0"/>
              </a:rPr>
              <a:t>:</a:t>
            </a:r>
          </a:p>
        </p:txBody>
      </p:sp>
      <p:sp>
        <p:nvSpPr>
          <p:cNvPr id="78" name="Oval 77">
            <a:extLst>
              <a:ext uri="{FF2B5EF4-FFF2-40B4-BE49-F238E27FC236}">
                <a16:creationId xmlns:a16="http://schemas.microsoft.com/office/drawing/2014/main" id="{25109809-6526-4B43-88D8-8B2A46C08492}"/>
              </a:ext>
            </a:extLst>
          </p:cNvPr>
          <p:cNvSpPr/>
          <p:nvPr/>
        </p:nvSpPr>
        <p:spPr>
          <a:xfrm>
            <a:off x="20214601" y="3528646"/>
            <a:ext cx="847650" cy="708803"/>
          </a:xfrm>
          <a:prstGeom prst="ellipse">
            <a:avLst/>
          </a:prstGeom>
          <a:solidFill>
            <a:schemeClr val="bg1"/>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74AA17D6-A4BF-41C7-AE44-00C5FBF50730}"/>
              </a:ext>
            </a:extLst>
          </p:cNvPr>
          <p:cNvSpPr txBox="1"/>
          <p:nvPr/>
        </p:nvSpPr>
        <p:spPr>
          <a:xfrm>
            <a:off x="20425206" y="3589825"/>
            <a:ext cx="423514" cy="523220"/>
          </a:xfrm>
          <a:prstGeom prst="rect">
            <a:avLst/>
          </a:prstGeom>
          <a:noFill/>
        </p:spPr>
        <p:txBody>
          <a:bodyPr wrap="none" rtlCol="0">
            <a:spAutoFit/>
          </a:bodyPr>
          <a:lstStyle/>
          <a:p>
            <a:r>
              <a:rPr lang="en-US" sz="2800" dirty="0">
                <a:latin typeface="Times New Roman" panose="02020603050405020304" pitchFamily="18" charset="0"/>
                <a:cs typeface="Times New Roman" panose="02020603050405020304" pitchFamily="18" charset="0"/>
              </a:rPr>
              <a:t>C</a:t>
            </a:r>
          </a:p>
        </p:txBody>
      </p:sp>
      <p:pic>
        <p:nvPicPr>
          <p:cNvPr id="24" name="Picture 23" descr="A screenshot of a cell phone&#10;&#10;Description automatically generated">
            <a:extLst>
              <a:ext uri="{FF2B5EF4-FFF2-40B4-BE49-F238E27FC236}">
                <a16:creationId xmlns:a16="http://schemas.microsoft.com/office/drawing/2014/main" id="{2DE7371B-05DF-43B9-81FF-03BAB2F61853}"/>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4325600" y="12969618"/>
            <a:ext cx="8988762" cy="8286171"/>
          </a:xfrm>
          <a:prstGeom prst="rect">
            <a:avLst/>
          </a:prstGeom>
        </p:spPr>
      </p:pic>
      <p:pic>
        <p:nvPicPr>
          <p:cNvPr id="65" name="Picture 64" descr="A picture containing drawing&#10;&#10;Description automatically generated">
            <a:extLst>
              <a:ext uri="{FF2B5EF4-FFF2-40B4-BE49-F238E27FC236}">
                <a16:creationId xmlns:a16="http://schemas.microsoft.com/office/drawing/2014/main" id="{4E69034B-27BF-4885-9869-980C6FDD3C95}"/>
              </a:ext>
            </a:extLst>
          </p:cNvPr>
          <p:cNvPicPr/>
          <p:nvPr/>
        </p:nvPicPr>
        <p:blipFill>
          <a:blip r:embed="rId8" cstate="print">
            <a:extLst>
              <a:ext uri="{28A0092B-C50C-407E-A947-70E740481C1C}">
                <a14:useLocalDpi xmlns:a14="http://schemas.microsoft.com/office/drawing/2010/main" val="0"/>
              </a:ext>
            </a:extLst>
          </a:blip>
          <a:stretch>
            <a:fillRect/>
          </a:stretch>
        </p:blipFill>
        <p:spPr>
          <a:xfrm>
            <a:off x="14911587" y="3851435"/>
            <a:ext cx="5168132" cy="6146569"/>
          </a:xfrm>
          <a:prstGeom prst="rect">
            <a:avLst/>
          </a:prstGeom>
        </p:spPr>
      </p:pic>
      <p:pic>
        <p:nvPicPr>
          <p:cNvPr id="13" name="Picture 12" descr="A picture containing drawing&#10;&#10;Description automatically generated">
            <a:extLst>
              <a:ext uri="{FF2B5EF4-FFF2-40B4-BE49-F238E27FC236}">
                <a16:creationId xmlns:a16="http://schemas.microsoft.com/office/drawing/2014/main" id="{C1BF6274-3D84-497B-A0DB-402387D513FD}"/>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l="35700" r="32408" b="8847"/>
          <a:stretch/>
        </p:blipFill>
        <p:spPr>
          <a:xfrm>
            <a:off x="23926800" y="12668244"/>
            <a:ext cx="4345367" cy="4261648"/>
          </a:xfrm>
          <a:prstGeom prst="rect">
            <a:avLst/>
          </a:prstGeom>
        </p:spPr>
      </p:pic>
      <p:pic>
        <p:nvPicPr>
          <p:cNvPr id="25" name="Picture 24" descr="A picture containing drawing&#10;&#10;Description automatically generated">
            <a:extLst>
              <a:ext uri="{FF2B5EF4-FFF2-40B4-BE49-F238E27FC236}">
                <a16:creationId xmlns:a16="http://schemas.microsoft.com/office/drawing/2014/main" id="{3EBC30C7-7036-4AF7-8D32-36E7011307F2}"/>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l="68263"/>
          <a:stretch/>
        </p:blipFill>
        <p:spPr>
          <a:xfrm>
            <a:off x="23832687" y="16992600"/>
            <a:ext cx="4400693" cy="4758007"/>
          </a:xfrm>
          <a:prstGeom prst="rect">
            <a:avLst/>
          </a:prstGeom>
        </p:spPr>
      </p:pic>
      <p:cxnSp>
        <p:nvCxnSpPr>
          <p:cNvPr id="27" name="Straight Connector 26">
            <a:extLst>
              <a:ext uri="{FF2B5EF4-FFF2-40B4-BE49-F238E27FC236}">
                <a16:creationId xmlns:a16="http://schemas.microsoft.com/office/drawing/2014/main" id="{685F8833-7C8C-44FD-B565-13EEE2457173}"/>
              </a:ext>
            </a:extLst>
          </p:cNvPr>
          <p:cNvCxnSpPr>
            <a:cxnSpLocks/>
          </p:cNvCxnSpPr>
          <p:nvPr/>
        </p:nvCxnSpPr>
        <p:spPr>
          <a:xfrm flipH="1" flipV="1">
            <a:off x="23276977" y="12668242"/>
            <a:ext cx="37385" cy="9048759"/>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pic>
        <p:nvPicPr>
          <p:cNvPr id="30" name="Picture 29">
            <a:extLst>
              <a:ext uri="{FF2B5EF4-FFF2-40B4-BE49-F238E27FC236}">
                <a16:creationId xmlns:a16="http://schemas.microsoft.com/office/drawing/2014/main" id="{C8A6231F-BE66-4C91-98A9-8BCD9C32704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4949050" y="21259800"/>
            <a:ext cx="1949550" cy="292115"/>
          </a:xfrm>
          <a:prstGeom prst="rect">
            <a:avLst/>
          </a:prstGeom>
        </p:spPr>
      </p:pic>
      <p:sp>
        <p:nvSpPr>
          <p:cNvPr id="88" name="Oval 87">
            <a:extLst>
              <a:ext uri="{FF2B5EF4-FFF2-40B4-BE49-F238E27FC236}">
                <a16:creationId xmlns:a16="http://schemas.microsoft.com/office/drawing/2014/main" id="{2A6FE5CF-2AF4-4A7F-8339-BD5813129342}"/>
              </a:ext>
            </a:extLst>
          </p:cNvPr>
          <p:cNvSpPr/>
          <p:nvPr/>
        </p:nvSpPr>
        <p:spPr>
          <a:xfrm>
            <a:off x="19348849" y="16992599"/>
            <a:ext cx="612713" cy="607953"/>
          </a:xfrm>
          <a:prstGeom prst="ellipse">
            <a:avLst/>
          </a:prstGeom>
          <a:solidFill>
            <a:schemeClr val="bg1"/>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TextBox 86">
            <a:extLst>
              <a:ext uri="{FF2B5EF4-FFF2-40B4-BE49-F238E27FC236}">
                <a16:creationId xmlns:a16="http://schemas.microsoft.com/office/drawing/2014/main" id="{892A80F5-2196-48F3-AE2F-2DD8DBFB32B2}"/>
              </a:ext>
            </a:extLst>
          </p:cNvPr>
          <p:cNvSpPr txBox="1"/>
          <p:nvPr/>
        </p:nvSpPr>
        <p:spPr>
          <a:xfrm>
            <a:off x="19418475" y="17077332"/>
            <a:ext cx="470000"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E2</a:t>
            </a:r>
          </a:p>
        </p:txBody>
      </p:sp>
      <p:sp>
        <p:nvSpPr>
          <p:cNvPr id="84" name="Oval 83">
            <a:extLst>
              <a:ext uri="{FF2B5EF4-FFF2-40B4-BE49-F238E27FC236}">
                <a16:creationId xmlns:a16="http://schemas.microsoft.com/office/drawing/2014/main" id="{66B2D4CE-78FB-4C4D-9F46-DA9AB3A8DE6C}"/>
              </a:ext>
            </a:extLst>
          </p:cNvPr>
          <p:cNvSpPr/>
          <p:nvPr/>
        </p:nvSpPr>
        <p:spPr>
          <a:xfrm>
            <a:off x="19327265" y="13008842"/>
            <a:ext cx="634298" cy="601149"/>
          </a:xfrm>
          <a:prstGeom prst="ellipse">
            <a:avLst/>
          </a:prstGeom>
          <a:solidFill>
            <a:schemeClr val="bg1"/>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a:extLst>
              <a:ext uri="{FF2B5EF4-FFF2-40B4-BE49-F238E27FC236}">
                <a16:creationId xmlns:a16="http://schemas.microsoft.com/office/drawing/2014/main" id="{B7F90A7B-8D38-494E-8381-F1965C710202}"/>
              </a:ext>
            </a:extLst>
          </p:cNvPr>
          <p:cNvSpPr txBox="1"/>
          <p:nvPr/>
        </p:nvSpPr>
        <p:spPr>
          <a:xfrm>
            <a:off x="19418475" y="13056700"/>
            <a:ext cx="630148"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E1</a:t>
            </a:r>
          </a:p>
        </p:txBody>
      </p:sp>
      <p:sp>
        <p:nvSpPr>
          <p:cNvPr id="73" name="Oval 72">
            <a:extLst>
              <a:ext uri="{FF2B5EF4-FFF2-40B4-BE49-F238E27FC236}">
                <a16:creationId xmlns:a16="http://schemas.microsoft.com/office/drawing/2014/main" id="{B6F6444A-A7EB-45F1-83BA-2ECA4EDF1188}"/>
              </a:ext>
            </a:extLst>
          </p:cNvPr>
          <p:cNvSpPr/>
          <p:nvPr/>
        </p:nvSpPr>
        <p:spPr>
          <a:xfrm>
            <a:off x="14907665" y="16969597"/>
            <a:ext cx="634297" cy="630956"/>
          </a:xfrm>
          <a:prstGeom prst="ellipse">
            <a:avLst/>
          </a:prstGeom>
          <a:solidFill>
            <a:schemeClr val="bg1"/>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a:extLst>
              <a:ext uri="{FF2B5EF4-FFF2-40B4-BE49-F238E27FC236}">
                <a16:creationId xmlns:a16="http://schemas.microsoft.com/office/drawing/2014/main" id="{EB9F38C0-7F47-42CE-9180-0C4949E118E5}"/>
              </a:ext>
            </a:extLst>
          </p:cNvPr>
          <p:cNvSpPr txBox="1"/>
          <p:nvPr/>
        </p:nvSpPr>
        <p:spPr>
          <a:xfrm>
            <a:off x="14966907" y="17077332"/>
            <a:ext cx="498855"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D2</a:t>
            </a:r>
          </a:p>
        </p:txBody>
      </p:sp>
      <p:sp>
        <p:nvSpPr>
          <p:cNvPr id="82" name="Oval 81">
            <a:extLst>
              <a:ext uri="{FF2B5EF4-FFF2-40B4-BE49-F238E27FC236}">
                <a16:creationId xmlns:a16="http://schemas.microsoft.com/office/drawing/2014/main" id="{E9E74A83-0A0B-4AC8-9680-E9D850CDBD89}"/>
              </a:ext>
            </a:extLst>
          </p:cNvPr>
          <p:cNvSpPr/>
          <p:nvPr/>
        </p:nvSpPr>
        <p:spPr>
          <a:xfrm>
            <a:off x="14932362" y="13008843"/>
            <a:ext cx="634297" cy="630956"/>
          </a:xfrm>
          <a:prstGeom prst="ellipse">
            <a:avLst/>
          </a:prstGeom>
          <a:solidFill>
            <a:schemeClr val="bg1"/>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TextBox 78">
            <a:extLst>
              <a:ext uri="{FF2B5EF4-FFF2-40B4-BE49-F238E27FC236}">
                <a16:creationId xmlns:a16="http://schemas.microsoft.com/office/drawing/2014/main" id="{242AD277-C8A9-481E-8018-51B8DBB6BAAE}"/>
              </a:ext>
            </a:extLst>
          </p:cNvPr>
          <p:cNvSpPr txBox="1"/>
          <p:nvPr/>
        </p:nvSpPr>
        <p:spPr>
          <a:xfrm>
            <a:off x="15005378" y="13087289"/>
            <a:ext cx="498855" cy="400110"/>
          </a:xfrm>
          <a:prstGeom prst="rect">
            <a:avLst/>
          </a:prstGeom>
          <a:noFill/>
        </p:spPr>
        <p:txBody>
          <a:bodyPr wrap="none" rtlCol="0">
            <a:spAutoFit/>
          </a:bodyPr>
          <a:lstStyle/>
          <a:p>
            <a:r>
              <a:rPr lang="en-US" sz="2000" dirty="0">
                <a:latin typeface="Times New Roman" panose="02020603050405020304" pitchFamily="18" charset="0"/>
                <a:cs typeface="Times New Roman" panose="02020603050405020304" pitchFamily="18" charset="0"/>
              </a:rPr>
              <a:t>D1</a:t>
            </a:r>
          </a:p>
        </p:txBody>
      </p:sp>
      <p:sp>
        <p:nvSpPr>
          <p:cNvPr id="89" name="Oval 88">
            <a:extLst>
              <a:ext uri="{FF2B5EF4-FFF2-40B4-BE49-F238E27FC236}">
                <a16:creationId xmlns:a16="http://schemas.microsoft.com/office/drawing/2014/main" id="{8D62B8CA-9710-4DBD-B345-68048272F383}"/>
              </a:ext>
            </a:extLst>
          </p:cNvPr>
          <p:cNvSpPr/>
          <p:nvPr/>
        </p:nvSpPr>
        <p:spPr>
          <a:xfrm>
            <a:off x="24119842" y="12725400"/>
            <a:ext cx="634298" cy="601149"/>
          </a:xfrm>
          <a:prstGeom prst="ellipse">
            <a:avLst/>
          </a:prstGeom>
          <a:solidFill>
            <a:schemeClr val="bg1"/>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extBox 89">
            <a:extLst>
              <a:ext uri="{FF2B5EF4-FFF2-40B4-BE49-F238E27FC236}">
                <a16:creationId xmlns:a16="http://schemas.microsoft.com/office/drawing/2014/main" id="{C8C08EFC-F5C1-4B65-B5AB-2C4AC9F7BED6}"/>
              </a:ext>
            </a:extLst>
          </p:cNvPr>
          <p:cNvSpPr txBox="1"/>
          <p:nvPr/>
        </p:nvSpPr>
        <p:spPr>
          <a:xfrm>
            <a:off x="24211052" y="12773258"/>
            <a:ext cx="630148"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F1</a:t>
            </a:r>
          </a:p>
        </p:txBody>
      </p:sp>
      <p:sp>
        <p:nvSpPr>
          <p:cNvPr id="91" name="Oval 90">
            <a:extLst>
              <a:ext uri="{FF2B5EF4-FFF2-40B4-BE49-F238E27FC236}">
                <a16:creationId xmlns:a16="http://schemas.microsoft.com/office/drawing/2014/main" id="{8FAD75CA-42C0-4203-8C90-499B463F3743}"/>
              </a:ext>
            </a:extLst>
          </p:cNvPr>
          <p:cNvSpPr/>
          <p:nvPr/>
        </p:nvSpPr>
        <p:spPr>
          <a:xfrm>
            <a:off x="24119842" y="17001051"/>
            <a:ext cx="634298" cy="601149"/>
          </a:xfrm>
          <a:prstGeom prst="ellipse">
            <a:avLst/>
          </a:prstGeom>
          <a:solidFill>
            <a:schemeClr val="bg1"/>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TextBox 91">
            <a:extLst>
              <a:ext uri="{FF2B5EF4-FFF2-40B4-BE49-F238E27FC236}">
                <a16:creationId xmlns:a16="http://schemas.microsoft.com/office/drawing/2014/main" id="{7F0FFC9D-B5A8-43BB-8393-331478B7E881}"/>
              </a:ext>
            </a:extLst>
          </p:cNvPr>
          <p:cNvSpPr txBox="1"/>
          <p:nvPr/>
        </p:nvSpPr>
        <p:spPr>
          <a:xfrm>
            <a:off x="24211052" y="17048909"/>
            <a:ext cx="630148"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F2</a:t>
            </a:r>
          </a:p>
        </p:txBody>
      </p:sp>
      <p:sp>
        <p:nvSpPr>
          <p:cNvPr id="33" name="TextBox 32">
            <a:extLst>
              <a:ext uri="{FF2B5EF4-FFF2-40B4-BE49-F238E27FC236}">
                <a16:creationId xmlns:a16="http://schemas.microsoft.com/office/drawing/2014/main" id="{AA739ECC-D58C-475B-868E-5FFB8A51187F}"/>
              </a:ext>
            </a:extLst>
          </p:cNvPr>
          <p:cNvSpPr txBox="1"/>
          <p:nvPr/>
        </p:nvSpPr>
        <p:spPr>
          <a:xfrm>
            <a:off x="21869401" y="3952931"/>
            <a:ext cx="6972654" cy="8279190"/>
          </a:xfrm>
          <a:prstGeom prst="rect">
            <a:avLst/>
          </a:prstGeom>
          <a:noFill/>
        </p:spPr>
        <p:txBody>
          <a:bodyPr wrap="square" rtlCol="0">
            <a:spAutoFit/>
          </a:bodyPr>
          <a:lstStyle/>
          <a:p>
            <a:pPr algn="just"/>
            <a:r>
              <a:rPr lang="en-US" sz="2800" dirty="0">
                <a:latin typeface="Times New Roman" panose="02020603050405020304" pitchFamily="18" charset="0"/>
                <a:cs typeface="Times New Roman" panose="02020603050405020304" pitchFamily="18" charset="0"/>
              </a:rPr>
              <a:t>Figures D1 and E1 show initial plume position atop the grid for two separate experiments. D2 shows the particle plume placement after falling 10 km through the depth of the grid with </a:t>
            </a:r>
            <a:r>
              <a:rPr lang="en-US" sz="2800" dirty="0" err="1">
                <a:latin typeface="Times New Roman" panose="02020603050405020304" pitchFamily="18" charset="0"/>
                <a:cs typeface="Times New Roman" panose="02020603050405020304" pitchFamily="18" charset="0"/>
              </a:rPr>
              <a:t>V</a:t>
            </a:r>
            <a:r>
              <a:rPr lang="en-US" sz="2800" baseline="-25000" dirty="0" err="1">
                <a:latin typeface="Times New Roman" panose="02020603050405020304" pitchFamily="18" charset="0"/>
                <a:cs typeface="Times New Roman" panose="02020603050405020304" pitchFamily="18" charset="0"/>
              </a:rPr>
              <a:t>p</a:t>
            </a:r>
            <a:r>
              <a:rPr lang="en-US" sz="2800" baseline="-250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of 0.5 m s</a:t>
            </a:r>
            <a:r>
              <a:rPr lang="en-US" sz="2800" baseline="30000" dirty="0">
                <a:latin typeface="Times New Roman" panose="02020603050405020304" pitchFamily="18" charset="0"/>
                <a:cs typeface="Times New Roman" panose="02020603050405020304" pitchFamily="18" charset="0"/>
              </a:rPr>
              <a:t>-1</a:t>
            </a:r>
            <a:r>
              <a:rPr lang="en-US" sz="2800" dirty="0">
                <a:latin typeface="Times New Roman" panose="02020603050405020304" pitchFamily="18" charset="0"/>
                <a:cs typeface="Times New Roman" panose="02020603050405020304" pitchFamily="18" charset="0"/>
              </a:rPr>
              <a:t> and deformation of 2 x 10</a:t>
            </a:r>
            <a:r>
              <a:rPr lang="en-US" sz="2800" baseline="30000" dirty="0">
                <a:latin typeface="Times New Roman" panose="02020603050405020304" pitchFamily="18" charset="0"/>
                <a:cs typeface="Times New Roman" panose="02020603050405020304" pitchFamily="18" charset="0"/>
              </a:rPr>
              <a:t>-4</a:t>
            </a:r>
            <a:r>
              <a:rPr lang="en-US" sz="2800" dirty="0">
                <a:latin typeface="Times New Roman" panose="02020603050405020304" pitchFamily="18" charset="0"/>
                <a:cs typeface="Times New Roman" panose="02020603050405020304" pitchFamily="18" charset="0"/>
              </a:rPr>
              <a:t> s</a:t>
            </a:r>
            <a:r>
              <a:rPr lang="en-US" sz="2800" baseline="30000" dirty="0">
                <a:latin typeface="Times New Roman" panose="02020603050405020304" pitchFamily="18" charset="0"/>
                <a:cs typeface="Times New Roman" panose="02020603050405020304" pitchFamily="18" charset="0"/>
              </a:rPr>
              <a:t>-1</a:t>
            </a:r>
            <a:r>
              <a:rPr lang="en-US" sz="2800" dirty="0">
                <a:latin typeface="Times New Roman" panose="02020603050405020304" pitchFamily="18" charset="0"/>
                <a:cs typeface="Times New Roman" panose="02020603050405020304" pitchFamily="18" charset="0"/>
              </a:rPr>
              <a:t> with E2 showing the same as D2 except for </a:t>
            </a:r>
            <a:r>
              <a:rPr lang="en-US" sz="2800" dirty="0" err="1">
                <a:latin typeface="Times New Roman" panose="02020603050405020304" pitchFamily="18" charset="0"/>
                <a:cs typeface="Times New Roman" panose="02020603050405020304" pitchFamily="18" charset="0"/>
              </a:rPr>
              <a:t>V</a:t>
            </a:r>
            <a:r>
              <a:rPr lang="en-US" sz="2800" baseline="-25000" dirty="0" err="1">
                <a:latin typeface="Times New Roman" panose="02020603050405020304" pitchFamily="18" charset="0"/>
                <a:cs typeface="Times New Roman" panose="02020603050405020304" pitchFamily="18" charset="0"/>
              </a:rPr>
              <a:t>p</a:t>
            </a:r>
            <a:r>
              <a:rPr lang="en-US" sz="2800" dirty="0">
                <a:latin typeface="Times New Roman" panose="02020603050405020304" pitchFamily="18" charset="0"/>
                <a:cs typeface="Times New Roman" panose="02020603050405020304" pitchFamily="18" charset="0"/>
              </a:rPr>
              <a:t> of 1 m s</a:t>
            </a:r>
            <a:r>
              <a:rPr lang="en-US" sz="2800" baseline="30000" dirty="0">
                <a:latin typeface="Times New Roman" panose="02020603050405020304" pitchFamily="18" charset="0"/>
                <a:cs typeface="Times New Roman" panose="02020603050405020304" pitchFamily="18" charset="0"/>
              </a:rPr>
              <a:t>-1</a:t>
            </a:r>
            <a:r>
              <a:rPr lang="en-US" sz="2800" dirty="0">
                <a:latin typeface="Times New Roman" panose="02020603050405020304" pitchFamily="18" charset="0"/>
                <a:cs typeface="Times New Roman" panose="02020603050405020304" pitchFamily="18" charset="0"/>
              </a:rPr>
              <a:t> and deformation of 1 x 10</a:t>
            </a:r>
            <a:r>
              <a:rPr lang="en-US" sz="2800" baseline="30000" dirty="0">
                <a:latin typeface="Times New Roman" panose="02020603050405020304" pitchFamily="18" charset="0"/>
                <a:cs typeface="Times New Roman" panose="02020603050405020304" pitchFamily="18" charset="0"/>
              </a:rPr>
              <a:t>-4</a:t>
            </a:r>
            <a:r>
              <a:rPr lang="en-US" sz="2800" dirty="0">
                <a:latin typeface="Times New Roman" panose="02020603050405020304" pitchFamily="18" charset="0"/>
                <a:cs typeface="Times New Roman" panose="02020603050405020304" pitchFamily="18" charset="0"/>
              </a:rPr>
              <a:t> s</a:t>
            </a:r>
            <a:r>
              <a:rPr lang="en-US" sz="2800" baseline="30000" dirty="0">
                <a:latin typeface="Times New Roman" panose="02020603050405020304" pitchFamily="18" charset="0"/>
                <a:cs typeface="Times New Roman" panose="02020603050405020304" pitchFamily="18" charset="0"/>
              </a:rPr>
              <a:t>-1</a:t>
            </a:r>
            <a:r>
              <a:rPr lang="en-US" sz="2800" dirty="0">
                <a:latin typeface="Times New Roman" panose="02020603050405020304" pitchFamily="18" charset="0"/>
                <a:cs typeface="Times New Roman" panose="02020603050405020304" pitchFamily="18" charset="0"/>
              </a:rPr>
              <a:t>. Figure F1 shows a random distribution of particles atop the grid based on an arrangement from Keeler et al. (2017). F2 shows the plume arrangement after falling through the depth of the grid with </a:t>
            </a:r>
            <a:r>
              <a:rPr lang="en-US" sz="2800" dirty="0" err="1">
                <a:latin typeface="Times New Roman" panose="02020603050405020304" pitchFamily="18" charset="0"/>
                <a:cs typeface="Times New Roman" panose="02020603050405020304" pitchFamily="18" charset="0"/>
              </a:rPr>
              <a:t>V</a:t>
            </a:r>
            <a:r>
              <a:rPr lang="en-US" sz="2800" baseline="-25000" dirty="0" err="1">
                <a:latin typeface="Times New Roman" panose="02020603050405020304" pitchFamily="18" charset="0"/>
                <a:cs typeface="Times New Roman" panose="02020603050405020304" pitchFamily="18" charset="0"/>
              </a:rPr>
              <a:t>p</a:t>
            </a:r>
            <a:r>
              <a:rPr lang="en-US" sz="2800" baseline="-250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of 0.5 m s</a:t>
            </a:r>
            <a:r>
              <a:rPr lang="en-US" sz="2800" baseline="30000" dirty="0">
                <a:latin typeface="Times New Roman" panose="02020603050405020304" pitchFamily="18" charset="0"/>
                <a:cs typeface="Times New Roman" panose="02020603050405020304" pitchFamily="18" charset="0"/>
              </a:rPr>
              <a:t>-1</a:t>
            </a:r>
            <a:r>
              <a:rPr lang="en-US" sz="2800" dirty="0">
                <a:latin typeface="Times New Roman" panose="02020603050405020304" pitchFamily="18" charset="0"/>
                <a:cs typeface="Times New Roman" panose="02020603050405020304" pitchFamily="18" charset="0"/>
              </a:rPr>
              <a:t> and deformation of 2 x 10</a:t>
            </a:r>
            <a:r>
              <a:rPr lang="en-US" sz="2800" baseline="30000" dirty="0">
                <a:latin typeface="Times New Roman" panose="02020603050405020304" pitchFamily="18" charset="0"/>
                <a:cs typeface="Times New Roman" panose="02020603050405020304" pitchFamily="18" charset="0"/>
              </a:rPr>
              <a:t>-4</a:t>
            </a:r>
            <a:r>
              <a:rPr lang="en-US" sz="2800" dirty="0">
                <a:latin typeface="Times New Roman" panose="02020603050405020304" pitchFamily="18" charset="0"/>
                <a:cs typeface="Times New Roman" panose="02020603050405020304" pitchFamily="18" charset="0"/>
              </a:rPr>
              <a:t> s</a:t>
            </a:r>
            <a:r>
              <a:rPr lang="en-US" sz="2800" baseline="30000" dirty="0">
                <a:latin typeface="Times New Roman" panose="02020603050405020304" pitchFamily="18" charset="0"/>
                <a:cs typeface="Times New Roman" panose="02020603050405020304" pitchFamily="18" charset="0"/>
              </a:rPr>
              <a:t>-1</a:t>
            </a:r>
            <a:r>
              <a:rPr lang="en-US" sz="2800" dirty="0">
                <a:latin typeface="Times New Roman" panose="02020603050405020304" pitchFamily="18" charset="0"/>
                <a:cs typeface="Times New Roman" panose="02020603050405020304" pitchFamily="18" charset="0"/>
              </a:rPr>
              <a:t>. Plumes were stretched the most with the strongest deformation flow and slowest </a:t>
            </a:r>
            <a:r>
              <a:rPr lang="en-US" sz="2800" dirty="0" err="1">
                <a:latin typeface="Times New Roman" panose="02020603050405020304" pitchFamily="18" charset="0"/>
                <a:cs typeface="Times New Roman" panose="02020603050405020304" pitchFamily="18" charset="0"/>
              </a:rPr>
              <a:t>V</a:t>
            </a:r>
            <a:r>
              <a:rPr lang="en-US" sz="2800" baseline="-25000" dirty="0" err="1">
                <a:latin typeface="Times New Roman" panose="02020603050405020304" pitchFamily="18" charset="0"/>
                <a:cs typeface="Times New Roman" panose="02020603050405020304" pitchFamily="18" charset="0"/>
              </a:rPr>
              <a:t>p</a:t>
            </a:r>
            <a:r>
              <a:rPr lang="en-US" sz="2800" dirty="0">
                <a:latin typeface="Times New Roman" panose="02020603050405020304" pitchFamily="18" charset="0"/>
                <a:cs typeface="Times New Roman" panose="02020603050405020304" pitchFamily="18" charset="0"/>
              </a:rPr>
              <a:t> resulting in plume merging and stretching along D. This work although limited in scope, supports kinematics being critical in precipitation organization and further work will investigate precisely how important they are.</a:t>
            </a:r>
          </a:p>
        </p:txBody>
      </p:sp>
      <p:pic>
        <p:nvPicPr>
          <p:cNvPr id="35" name="Picture 34" descr="A picture containing drawing&#10;&#10;Description automatically generated">
            <a:extLst>
              <a:ext uri="{FF2B5EF4-FFF2-40B4-BE49-F238E27FC236}">
                <a16:creationId xmlns:a16="http://schemas.microsoft.com/office/drawing/2014/main" id="{92D140FC-7811-4DE9-9025-BAF5D1AD0B16}"/>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r="95524"/>
          <a:stretch/>
        </p:blipFill>
        <p:spPr>
          <a:xfrm>
            <a:off x="23469600" y="12718251"/>
            <a:ext cx="590856" cy="4530713"/>
          </a:xfrm>
          <a:prstGeom prst="rect">
            <a:avLst/>
          </a:prstGeom>
        </p:spPr>
      </p:pic>
    </p:spTree>
    <p:extLst>
      <p:ext uri="{BB962C8B-B14F-4D97-AF65-F5344CB8AC3E}">
        <p14:creationId xmlns:p14="http://schemas.microsoft.com/office/powerpoint/2010/main" val="3688104472"/>
      </p:ext>
    </p:extLst>
  </p:cSld>
  <p:clrMapOvr>
    <a:masterClrMapping/>
  </p:clrMapOvr>
</p:sld>
</file>

<file path=ppt/theme/theme1.xml><?xml version="1.0" encoding="utf-8"?>
<a:theme xmlns:a="http://schemas.openxmlformats.org/drawingml/2006/main" name="Office Theme">
  <a:themeElements>
    <a:clrScheme name="Grid">
      <a:dk1>
        <a:sysClr val="windowText" lastClr="000000"/>
      </a:dk1>
      <a:lt1>
        <a:sysClr val="window" lastClr="FFFFFF"/>
      </a:lt1>
      <a:dk2>
        <a:srgbClr val="534949"/>
      </a:dk2>
      <a:lt2>
        <a:srgbClr val="CCD1B9"/>
      </a:lt2>
      <a:accent1>
        <a:srgbClr val="C66951"/>
      </a:accent1>
      <a:accent2>
        <a:srgbClr val="BF974D"/>
      </a:accent2>
      <a:accent3>
        <a:srgbClr val="928B70"/>
      </a:accent3>
      <a:accent4>
        <a:srgbClr val="87706B"/>
      </a:accent4>
      <a:accent5>
        <a:srgbClr val="94734E"/>
      </a:accent5>
      <a:accent6>
        <a:srgbClr val="6F777D"/>
      </a:accent6>
      <a:hlink>
        <a:srgbClr val="CC9900"/>
      </a:hlink>
      <a:folHlink>
        <a:srgbClr val="C0C0C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5175</TotalTime>
  <Words>479</Words>
  <Application>Microsoft Office PowerPoint</Application>
  <PresentationFormat>Custom</PresentationFormat>
  <Paragraphs>43</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Office Theme</vt:lpstr>
      <vt:lpstr>Kinematic Modeling Study of the Vertical Organization of Falling Snow/Ice Particles within a 3-Dimensional Wind Field  Andrew Janiszeski, Robert M. Rauber, Brian F. Jewett Department of Atmospheric Sciences, University of Illinois Urbana-Champaign Greg M. McFarquhar CIMMS and School of Meteorology University of Oklahoma</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Climatological Thermodynamic Analysis of Elevated Nocturnal Mesoscale Convective Systems on the Great Plains Jessica  Choate, Robert Rauber, Greg, McFarquhar, Brian Jewett Department of Atmospheric Sciences, University of Illinois Urbna-Champaign</dc:title>
  <dc:creator>Jessie</dc:creator>
  <cp:lastModifiedBy>Janiszeski, Andrew R</cp:lastModifiedBy>
  <cp:revision>284</cp:revision>
  <cp:lastPrinted>2015-07-30T20:21:27Z</cp:lastPrinted>
  <dcterms:created xsi:type="dcterms:W3CDTF">2014-01-22T02:38:09Z</dcterms:created>
  <dcterms:modified xsi:type="dcterms:W3CDTF">2020-09-21T20:21:53Z</dcterms:modified>
</cp:coreProperties>
</file>